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4"/>
  </p:notesMasterIdLst>
  <p:sldIdLst>
    <p:sldId id="256" r:id="rId2"/>
    <p:sldId id="259" r:id="rId3"/>
    <p:sldId id="306" r:id="rId4"/>
    <p:sldId id="260" r:id="rId5"/>
    <p:sldId id="261" r:id="rId6"/>
    <p:sldId id="262" r:id="rId7"/>
    <p:sldId id="263" r:id="rId8"/>
    <p:sldId id="264" r:id="rId9"/>
    <p:sldId id="265" r:id="rId10"/>
    <p:sldId id="307" r:id="rId11"/>
    <p:sldId id="268" r:id="rId12"/>
    <p:sldId id="269" r:id="rId13"/>
    <p:sldId id="270" r:id="rId14"/>
    <p:sldId id="273" r:id="rId15"/>
    <p:sldId id="274" r:id="rId16"/>
    <p:sldId id="275" r:id="rId17"/>
    <p:sldId id="276" r:id="rId18"/>
    <p:sldId id="278" r:id="rId19"/>
    <p:sldId id="310" r:id="rId20"/>
    <p:sldId id="311" r:id="rId21"/>
    <p:sldId id="279" r:id="rId22"/>
    <p:sldId id="280" r:id="rId23"/>
    <p:sldId id="312" r:id="rId24"/>
    <p:sldId id="284" r:id="rId25"/>
    <p:sldId id="285" r:id="rId26"/>
    <p:sldId id="286" r:id="rId27"/>
    <p:sldId id="287" r:id="rId28"/>
    <p:sldId id="289" r:id="rId29"/>
    <p:sldId id="290" r:id="rId30"/>
    <p:sldId id="291" r:id="rId31"/>
    <p:sldId id="313" r:id="rId32"/>
    <p:sldId id="293" r:id="rId33"/>
    <p:sldId id="294" r:id="rId34"/>
    <p:sldId id="295" r:id="rId35"/>
    <p:sldId id="308" r:id="rId36"/>
    <p:sldId id="296" r:id="rId37"/>
    <p:sldId id="298" r:id="rId38"/>
    <p:sldId id="302" r:id="rId39"/>
    <p:sldId id="303" r:id="rId40"/>
    <p:sldId id="305" r:id="rId41"/>
    <p:sldId id="304" r:id="rId42"/>
    <p:sldId id="309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259"/>
            <p14:sldId id="306"/>
            <p14:sldId id="260"/>
            <p14:sldId id="261"/>
            <p14:sldId id="262"/>
            <p14:sldId id="263"/>
            <p14:sldId id="264"/>
            <p14:sldId id="265"/>
            <p14:sldId id="307"/>
            <p14:sldId id="268"/>
            <p14:sldId id="269"/>
            <p14:sldId id="270"/>
            <p14:sldId id="273"/>
            <p14:sldId id="274"/>
            <p14:sldId id="275"/>
            <p14:sldId id="276"/>
            <p14:sldId id="278"/>
            <p14:sldId id="310"/>
            <p14:sldId id="311"/>
            <p14:sldId id="279"/>
            <p14:sldId id="280"/>
            <p14:sldId id="312"/>
            <p14:sldId id="284"/>
            <p14:sldId id="285"/>
            <p14:sldId id="286"/>
            <p14:sldId id="287"/>
            <p14:sldId id="289"/>
            <p14:sldId id="290"/>
            <p14:sldId id="291"/>
            <p14:sldId id="313"/>
            <p14:sldId id="293"/>
            <p14:sldId id="294"/>
            <p14:sldId id="295"/>
            <p14:sldId id="308"/>
            <p14:sldId id="296"/>
            <p14:sldId id="298"/>
            <p14:sldId id="302"/>
            <p14:sldId id="303"/>
            <p14:sldId id="305"/>
            <p14:sldId id="304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81" d="100"/>
          <a:sy n="81" d="100"/>
        </p:scale>
        <p:origin x="86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3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693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48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414" y="0"/>
            <a:ext cx="9165413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7030A0"/>
                </a:solidFill>
              </a:defRPr>
            </a:lvl1pPr>
          </a:lstStyle>
          <a:p>
            <a:r>
              <a:rPr lang="ko-KR" altLang="en-US" dirty="0"/>
              <a:t>명품 </a:t>
            </a:r>
            <a:r>
              <a:rPr lang="en-US" altLang="ko-KR" dirty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download.oracle.com/javase/7/doc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cle.com/technetwork/java/index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10/docs/api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lipse.org/downloads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tiobe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명품 </a:t>
            </a:r>
            <a:r>
              <a:rPr lang="en-US" altLang="ko-KR" dirty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C/C++ </a:t>
            </a:r>
            <a:r>
              <a:rPr lang="ko-KR" altLang="en-US" dirty="0"/>
              <a:t>프로그램의 개발 및 실행 환경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72819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000" dirty="0"/>
              <a:t>C/C++ </a:t>
            </a:r>
            <a:r>
              <a:rPr lang="ko-KR" altLang="en-US" sz="2000" dirty="0"/>
              <a:t>프로그램의 개발</a:t>
            </a:r>
            <a:endParaRPr lang="en-US" altLang="ko-KR" sz="2000" dirty="0"/>
          </a:p>
          <a:p>
            <a:pPr lvl="1"/>
            <a:r>
              <a:rPr lang="ko-KR" altLang="en-US" sz="1800" dirty="0"/>
              <a:t>여러 소스</a:t>
            </a:r>
            <a:r>
              <a:rPr lang="en-US" altLang="ko-KR" sz="1800" dirty="0"/>
              <a:t>(.c) </a:t>
            </a:r>
            <a:r>
              <a:rPr lang="ko-KR" altLang="en-US" sz="1800" dirty="0"/>
              <a:t>파일로 나누어 개발</a:t>
            </a:r>
            <a:endParaRPr lang="en-US" altLang="ko-KR" sz="1800" dirty="0"/>
          </a:p>
          <a:p>
            <a:pPr lvl="1"/>
            <a:r>
              <a:rPr lang="ko-KR" altLang="en-US" sz="1800" dirty="0"/>
              <a:t>링크를 통해 실행에 필요한 모든 코드를 하나의 실행 파일</a:t>
            </a:r>
            <a:r>
              <a:rPr lang="en-US" altLang="ko-KR" sz="1800" dirty="0"/>
              <a:t>(.exe)</a:t>
            </a:r>
            <a:r>
              <a:rPr lang="ko-KR" altLang="en-US" sz="1800" dirty="0"/>
              <a:t>에 저장</a:t>
            </a:r>
            <a:endParaRPr lang="en-US" altLang="ko-KR" sz="1800" dirty="0"/>
          </a:p>
          <a:p>
            <a:r>
              <a:rPr lang="ko-KR" altLang="en-US" sz="2200" dirty="0"/>
              <a:t>실행</a:t>
            </a:r>
            <a:endParaRPr lang="en-US" altLang="ko-KR" sz="2200" dirty="0"/>
          </a:p>
          <a:p>
            <a:pPr lvl="1"/>
            <a:r>
              <a:rPr lang="ko-KR" altLang="en-US" sz="1800" dirty="0"/>
              <a:t>실행 파일</a:t>
            </a:r>
            <a:r>
              <a:rPr lang="en-US" altLang="ko-KR" sz="1800" dirty="0"/>
              <a:t>(exe)</a:t>
            </a:r>
            <a:r>
              <a:rPr lang="ko-KR" altLang="en-US" sz="1800" dirty="0"/>
              <a:t>은 모두 메모리에 올려져야 실행</a:t>
            </a:r>
            <a:r>
              <a:rPr lang="en-US" altLang="ko-KR" sz="1700" dirty="0"/>
              <a:t>, </a:t>
            </a:r>
            <a:r>
              <a:rPr lang="ko-KR" altLang="en-US" sz="1700" dirty="0"/>
              <a:t>메모리가 적은 경우 낭패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140968"/>
            <a:ext cx="7408688" cy="34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66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91" y="3157359"/>
            <a:ext cx="7204501" cy="35120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개발 및 실행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94421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/>
              <a:t>자바 프로그램의 개발</a:t>
            </a:r>
            <a:endParaRPr lang="en-US" altLang="ko-KR" sz="2000" dirty="0"/>
          </a:p>
          <a:p>
            <a:pPr lvl="1"/>
            <a:r>
              <a:rPr lang="ko-KR" altLang="en-US" sz="1800" dirty="0"/>
              <a:t>여러 소스</a:t>
            </a:r>
            <a:r>
              <a:rPr lang="en-US" altLang="ko-KR" sz="1800" dirty="0"/>
              <a:t>(.java)</a:t>
            </a:r>
            <a:r>
              <a:rPr lang="ko-KR" altLang="en-US" sz="1800" dirty="0"/>
              <a:t>로 나누어 개발</a:t>
            </a:r>
            <a:endParaRPr lang="en-US" altLang="ko-KR" sz="1800" dirty="0"/>
          </a:p>
          <a:p>
            <a:pPr lvl="1"/>
            <a:r>
              <a:rPr lang="ko-KR" altLang="en-US" sz="1800" dirty="0"/>
              <a:t>바이트 코드</a:t>
            </a:r>
            <a:r>
              <a:rPr lang="en-US" altLang="ko-KR" sz="1800" dirty="0"/>
              <a:t>(.class)</a:t>
            </a:r>
            <a:r>
              <a:rPr lang="ko-KR" altLang="en-US" sz="1800" dirty="0"/>
              <a:t>를 하나의 실행 파일</a:t>
            </a:r>
            <a:r>
              <a:rPr lang="en-US" altLang="ko-KR" sz="1800" dirty="0"/>
              <a:t>(exe)</a:t>
            </a:r>
            <a:r>
              <a:rPr lang="ko-KR" altLang="en-US" sz="1800" dirty="0"/>
              <a:t>로 만드는 링크 과정 없음</a:t>
            </a:r>
            <a:endParaRPr lang="en-US" altLang="ko-KR" sz="1800" dirty="0"/>
          </a:p>
          <a:p>
            <a:r>
              <a:rPr lang="ko-KR" altLang="en-US" sz="2200" dirty="0"/>
              <a:t>실행 </a:t>
            </a:r>
            <a:endParaRPr lang="en-US" altLang="ko-KR" sz="2200" dirty="0"/>
          </a:p>
          <a:p>
            <a:pPr lvl="1"/>
            <a:r>
              <a:rPr lang="en-US" altLang="ko-KR" sz="1800" dirty="0"/>
              <a:t>main() </a:t>
            </a:r>
            <a:r>
              <a:rPr lang="ko-KR" altLang="en-US" sz="1800" dirty="0" err="1"/>
              <a:t>메소드를</a:t>
            </a:r>
            <a:r>
              <a:rPr lang="en-US" altLang="ko-KR" sz="1800" dirty="0"/>
              <a:t> </a:t>
            </a:r>
            <a:r>
              <a:rPr lang="ko-KR" altLang="en-US" sz="1800" dirty="0"/>
              <a:t>가진 클래스에서 부터 실행 시작</a:t>
            </a:r>
            <a:endParaRPr lang="en-US" altLang="ko-KR" sz="1800" dirty="0"/>
          </a:p>
          <a:p>
            <a:pPr lvl="1"/>
            <a:r>
              <a:rPr lang="ko-KR" altLang="en-US" sz="1800" dirty="0"/>
              <a:t>자바 가상 기계는 필요할 때</a:t>
            </a:r>
            <a:r>
              <a:rPr lang="en-US" altLang="ko-KR" sz="1800" dirty="0"/>
              <a:t>,</a:t>
            </a:r>
            <a:r>
              <a:rPr lang="ko-KR" altLang="en-US" sz="1800" dirty="0"/>
              <a:t> 클래스 파일 로딩</a:t>
            </a:r>
            <a:r>
              <a:rPr lang="en-US" altLang="ko-KR" sz="1800" dirty="0"/>
              <a:t>,</a:t>
            </a:r>
            <a:r>
              <a:rPr lang="ko-KR" altLang="en-US" sz="1800" dirty="0"/>
              <a:t> 적은 메모리로 실행 가능</a:t>
            </a:r>
          </a:p>
        </p:txBody>
      </p:sp>
      <p:sp>
        <p:nvSpPr>
          <p:cNvPr id="54" name="슬라이드 번호 개체 틀 5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5378226" y="6596390"/>
            <a:ext cx="37657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* </a:t>
            </a:r>
            <a:r>
              <a:rPr lang="ko-KR" altLang="en-US" sz="1100" dirty="0">
                <a:solidFill>
                  <a:srgbClr val="FF0000"/>
                </a:solidFill>
              </a:rPr>
              <a:t>자바는 하나의 실행 파일</a:t>
            </a:r>
            <a:r>
              <a:rPr lang="en-US" altLang="ko-KR" sz="1100" dirty="0">
                <a:solidFill>
                  <a:srgbClr val="FF0000"/>
                </a:solidFill>
              </a:rPr>
              <a:t>(exe)</a:t>
            </a:r>
            <a:r>
              <a:rPr lang="ko-KR" altLang="en-US" sz="1100" dirty="0">
                <a:solidFill>
                  <a:srgbClr val="FF0000"/>
                </a:solidFill>
              </a:rPr>
              <a:t>로 만드는 링크 과정 없음</a:t>
            </a:r>
          </a:p>
        </p:txBody>
      </p:sp>
    </p:spTree>
    <p:extLst>
      <p:ext uri="{BB962C8B-B14F-4D97-AF65-F5344CB8AC3E}">
        <p14:creationId xmlns:p14="http://schemas.microsoft.com/office/powerpoint/2010/main" val="4226938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자바와 </a:t>
            </a:r>
            <a:r>
              <a:rPr lang="en-US" altLang="ko-KR" dirty="0"/>
              <a:t>C/C++</a:t>
            </a:r>
            <a:r>
              <a:rPr lang="ko-KR" altLang="en-US" dirty="0"/>
              <a:t>의 실행 환경 차이</a:t>
            </a:r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C/C++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940944"/>
            <a:ext cx="213554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if 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&gt;0) {</a:t>
            </a:r>
          </a:p>
          <a:p>
            <a:pPr lvl="1"/>
            <a:r>
              <a:rPr lang="en-US" altLang="ko-KR" sz="1600" dirty="0" err="1"/>
              <a:t>i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*10;</a:t>
            </a:r>
          </a:p>
          <a:p>
            <a:r>
              <a:rPr lang="en-US" altLang="ko-KR" sz="1600" dirty="0"/>
              <a:t>}</a:t>
            </a:r>
          </a:p>
          <a:p>
            <a:r>
              <a:rPr lang="en-US" altLang="ko-KR" sz="1600" dirty="0" err="1"/>
              <a:t>i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– j;</a:t>
            </a:r>
          </a:p>
          <a:p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);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2675094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4675358" y="1904518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0101000001000101010011110101101010100101110101010101000010001110000000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958" y="3286124"/>
            <a:ext cx="2446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자바 소스 파일</a:t>
            </a:r>
            <a:r>
              <a:rPr lang="en-US" altLang="ko-KR" sz="1600" dirty="0"/>
              <a:t>(Test.java)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241562" y="3207092"/>
            <a:ext cx="251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바이트 코드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Test.class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7" name="오른쪽 화살표 16"/>
          <p:cNvSpPr/>
          <p:nvPr/>
        </p:nvSpPr>
        <p:spPr>
          <a:xfrm>
            <a:off x="4389606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6747060" y="3400719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하드웨어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47060" y="3059668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운영체제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47060" y="2711905"/>
            <a:ext cx="1785950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자바 가상 기계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6476233" y="2084790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/>
          <p:cNvSpPr/>
          <p:nvPr/>
        </p:nvSpPr>
        <p:spPr>
          <a:xfrm>
            <a:off x="6961374" y="1785926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자바</a:t>
            </a:r>
            <a:r>
              <a:rPr lang="en-US" altLang="ko-KR" sz="1400" dirty="0"/>
              <a:t> </a:t>
            </a:r>
            <a:r>
              <a:rPr lang="ko-KR" altLang="en-US" sz="1400" dirty="0"/>
              <a:t>프로그램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Test.class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611560" y="4667730"/>
            <a:ext cx="2063534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if 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&gt;0) {</a:t>
            </a:r>
          </a:p>
          <a:p>
            <a:pPr lvl="1"/>
            <a:r>
              <a:rPr lang="en-US" altLang="ko-KR" sz="1600" dirty="0" err="1"/>
              <a:t>i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*10;</a:t>
            </a:r>
          </a:p>
          <a:p>
            <a:r>
              <a:rPr lang="en-US" altLang="ko-KR" sz="1600" dirty="0"/>
              <a:t>}</a:t>
            </a:r>
          </a:p>
          <a:p>
            <a:r>
              <a:rPr lang="en-US" altLang="ko-KR" sz="1600" dirty="0" err="1"/>
              <a:t>i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– j;</a:t>
            </a:r>
          </a:p>
          <a:p>
            <a:r>
              <a:rPr lang="en-US" altLang="ko-KR" sz="1600" dirty="0" err="1"/>
              <a:t>cout</a:t>
            </a:r>
            <a:r>
              <a:rPr lang="en-US" altLang="ko-KR" sz="1600" dirty="0"/>
              <a:t> &lt;&lt;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;</a:t>
            </a:r>
          </a:p>
        </p:txBody>
      </p:sp>
      <p:sp>
        <p:nvSpPr>
          <p:cNvPr id="24" name="타원 23"/>
          <p:cNvSpPr/>
          <p:nvPr/>
        </p:nvSpPr>
        <p:spPr>
          <a:xfrm>
            <a:off x="2960846" y="4869902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컴파일러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ko-KR" altLang="en-US" sz="1600" dirty="0" err="1">
                <a:solidFill>
                  <a:schemeClr val="tx1"/>
                </a:solidFill>
              </a:rPr>
              <a:t>링커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2675094" y="5179938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4675358" y="4584150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0101000001000101011011110101101010100101111101010101001010101110001100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9535" y="5977898"/>
            <a:ext cx="1947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소스 파일</a:t>
            </a:r>
            <a:r>
              <a:rPr lang="en-US" altLang="ko-KR" sz="1600" dirty="0"/>
              <a:t>(Test.cpp)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208072" y="5906460"/>
            <a:ext cx="28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바이너리</a:t>
            </a:r>
            <a:r>
              <a:rPr lang="en-US" altLang="ko-KR" sz="1600" dirty="0"/>
              <a:t> </a:t>
            </a:r>
            <a:r>
              <a:rPr lang="ko-KR" altLang="en-US" sz="1600" dirty="0"/>
              <a:t>실행 파일</a:t>
            </a:r>
            <a:r>
              <a:rPr lang="en-US" altLang="ko-KR" sz="1600" dirty="0"/>
              <a:t>(Test.exe)</a:t>
            </a:r>
            <a:endParaRPr lang="ko-KR" altLang="en-US" sz="1600" dirty="0"/>
          </a:p>
        </p:txBody>
      </p:sp>
      <p:sp>
        <p:nvSpPr>
          <p:cNvPr id="29" name="오른쪽 화살표 28"/>
          <p:cNvSpPr/>
          <p:nvPr/>
        </p:nvSpPr>
        <p:spPr>
          <a:xfrm>
            <a:off x="4389606" y="5144926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TextBox 29"/>
          <p:cNvSpPr txBox="1"/>
          <p:nvPr/>
        </p:nvSpPr>
        <p:spPr>
          <a:xfrm>
            <a:off x="6818498" y="5615297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하드웨어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818498" y="5274246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운영체제</a:t>
            </a:r>
            <a:endParaRPr lang="ko-KR" altLang="en-US" sz="1600" dirty="0"/>
          </a:p>
        </p:txBody>
      </p:sp>
      <p:sp>
        <p:nvSpPr>
          <p:cNvPr id="34" name="타원 33"/>
          <p:cNvSpPr/>
          <p:nvPr/>
        </p:nvSpPr>
        <p:spPr>
          <a:xfrm>
            <a:off x="6961374" y="4406262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C++ </a:t>
            </a:r>
            <a:r>
              <a:rPr lang="ko-KR" altLang="en-US" sz="1400" dirty="0"/>
              <a:t>프로그램</a:t>
            </a:r>
            <a:r>
              <a:rPr lang="en-US" altLang="ko-KR" sz="1400" dirty="0"/>
              <a:t>(Test.exe)</a:t>
            </a:r>
            <a:endParaRPr lang="ko-KR" altLang="en-US" sz="1400" dirty="0"/>
          </a:p>
        </p:txBody>
      </p:sp>
      <p:sp>
        <p:nvSpPr>
          <p:cNvPr id="39" name="타원 38"/>
          <p:cNvSpPr/>
          <p:nvPr/>
        </p:nvSpPr>
        <p:spPr>
          <a:xfrm>
            <a:off x="2960846" y="2178128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컴파일러</a:t>
            </a:r>
          </a:p>
        </p:txBody>
      </p:sp>
      <p:sp>
        <p:nvSpPr>
          <p:cNvPr id="35" name="오른쪽 화살표 34"/>
          <p:cNvSpPr/>
          <p:nvPr/>
        </p:nvSpPr>
        <p:spPr>
          <a:xfrm>
            <a:off x="6461308" y="4763452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18754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Tip: </a:t>
            </a:r>
            <a:r>
              <a:rPr lang="ko-KR" altLang="en-US" dirty="0"/>
              <a:t>자바와 </a:t>
            </a:r>
            <a:r>
              <a:rPr lang="en-US" altLang="ko-KR" dirty="0"/>
              <a:t>C/C++</a:t>
            </a:r>
            <a:r>
              <a:rPr lang="ko-KR" altLang="en-US" dirty="0"/>
              <a:t>실행 환경 및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자바</a:t>
            </a:r>
            <a:endParaRPr lang="en-US" altLang="ko-KR" dirty="0"/>
          </a:p>
          <a:p>
            <a:pPr lvl="1"/>
            <a:r>
              <a:rPr lang="ko-KR" altLang="en-US" dirty="0"/>
              <a:t>컴파일러가 바이트 코드 생성한 후 링크 과정 없음</a:t>
            </a:r>
            <a:endParaRPr lang="en-US" altLang="ko-KR" dirty="0"/>
          </a:p>
          <a:p>
            <a:pPr lvl="1"/>
            <a:r>
              <a:rPr lang="ko-KR" altLang="en-US" dirty="0"/>
              <a:t>바이트 코드는 </a:t>
            </a:r>
            <a:r>
              <a:rPr lang="en-US" altLang="ko-KR" dirty="0"/>
              <a:t>JVM</a:t>
            </a:r>
            <a:r>
              <a:rPr lang="ko-KR" altLang="en-US" dirty="0"/>
              <a:t>에서만 실행 가능</a:t>
            </a:r>
            <a:endParaRPr lang="en-US" altLang="ko-KR" dirty="0"/>
          </a:p>
          <a:p>
            <a:pPr lvl="1"/>
            <a:r>
              <a:rPr lang="ko-KR" altLang="en-US" dirty="0"/>
              <a:t>자바는 필요한 클래스들을 프로그램 실행 중에 동적으로 로딩</a:t>
            </a:r>
            <a:endParaRPr lang="en-US" altLang="ko-KR" dirty="0"/>
          </a:p>
          <a:p>
            <a:pPr lvl="2"/>
            <a:r>
              <a:rPr lang="ko-KR" altLang="en-US" dirty="0"/>
              <a:t>동적 로딩은 </a:t>
            </a:r>
            <a:r>
              <a:rPr lang="en-US" altLang="ko-KR" dirty="0"/>
              <a:t>JVM</a:t>
            </a:r>
            <a:r>
              <a:rPr lang="ko-KR" altLang="en-US" dirty="0"/>
              <a:t>에 포함된 클래스 </a:t>
            </a:r>
            <a:r>
              <a:rPr lang="ko-KR" altLang="en-US" dirty="0" err="1"/>
              <a:t>로더에</a:t>
            </a:r>
            <a:r>
              <a:rPr lang="ko-KR" altLang="en-US" dirty="0"/>
              <a:t> 의해 이루어짐</a:t>
            </a:r>
            <a:endParaRPr lang="en-US" altLang="ko-KR" dirty="0"/>
          </a:p>
          <a:p>
            <a:pPr lvl="2"/>
            <a:r>
              <a:rPr lang="en-US" altLang="ko-KR" dirty="0" err="1"/>
              <a:t>ClassLoader</a:t>
            </a:r>
            <a:r>
              <a:rPr lang="en-US" altLang="ko-KR" dirty="0"/>
              <a:t>  </a:t>
            </a:r>
            <a:r>
              <a:rPr lang="ko-KR" altLang="en-US" dirty="0"/>
              <a:t>클래스를 이용하여 개발자가 직접 클래스 로딩가능</a:t>
            </a:r>
            <a:endParaRPr lang="en-US" altLang="ko-KR" dirty="0"/>
          </a:p>
          <a:p>
            <a:r>
              <a:rPr lang="en-US" altLang="ko-KR" dirty="0"/>
              <a:t>C/C++</a:t>
            </a:r>
          </a:p>
          <a:p>
            <a:pPr lvl="1"/>
            <a:r>
              <a:rPr lang="ko-KR" altLang="en-US" dirty="0"/>
              <a:t>컴파일</a:t>
            </a:r>
            <a:endParaRPr lang="en-US" altLang="ko-KR" dirty="0"/>
          </a:p>
          <a:p>
            <a:pPr lvl="2"/>
            <a:r>
              <a:rPr lang="en-US" altLang="ko-KR" dirty="0"/>
              <a:t>C/C++</a:t>
            </a:r>
            <a:r>
              <a:rPr lang="ko-KR" altLang="en-US" dirty="0"/>
              <a:t>에서는 컴파일러가 중간 단계인 목적 코드를 생성</a:t>
            </a:r>
            <a:endParaRPr lang="en-US" altLang="ko-KR" dirty="0"/>
          </a:p>
          <a:p>
            <a:pPr lvl="1"/>
            <a:r>
              <a:rPr lang="ko-KR" altLang="en-US" dirty="0"/>
              <a:t>링크</a:t>
            </a:r>
            <a:endParaRPr lang="en-US" altLang="ko-KR" dirty="0"/>
          </a:p>
          <a:p>
            <a:pPr lvl="2"/>
            <a:r>
              <a:rPr lang="ko-KR" altLang="en-US" dirty="0" err="1"/>
              <a:t>링커가</a:t>
            </a:r>
            <a:r>
              <a:rPr lang="ko-KR" altLang="en-US" dirty="0"/>
              <a:t> 목적 코드와 라이브러리 연결</a:t>
            </a:r>
            <a:r>
              <a:rPr lang="en-US" altLang="ko-KR" dirty="0"/>
              <a:t>,</a:t>
            </a:r>
            <a:r>
              <a:rPr lang="ko-KR" altLang="en-US" dirty="0"/>
              <a:t> 실행 가능한 최종 실행 파일 생성</a:t>
            </a:r>
            <a:endParaRPr lang="en-US" altLang="ko-KR" dirty="0"/>
          </a:p>
          <a:p>
            <a:pPr lvl="2"/>
            <a:r>
              <a:rPr lang="ko-KR" altLang="en-US" dirty="0"/>
              <a:t>정적 라이브러리는 실행 파일에 포함</a:t>
            </a:r>
            <a:endParaRPr lang="en-US" altLang="ko-KR" dirty="0"/>
          </a:p>
          <a:p>
            <a:pPr lvl="3"/>
            <a:r>
              <a:rPr lang="ko-KR" altLang="en-US" dirty="0"/>
              <a:t>실행 파일 크기가 커짐</a:t>
            </a:r>
            <a:endParaRPr lang="en-US" altLang="ko-KR" dirty="0"/>
          </a:p>
          <a:p>
            <a:pPr lvl="2"/>
            <a:r>
              <a:rPr lang="ko-KR" altLang="en-US" dirty="0"/>
              <a:t>동적 라이브러리의 경우는 실행 중에 동적 링크</a:t>
            </a:r>
            <a:endParaRPr lang="en-US" altLang="ko-KR" dirty="0"/>
          </a:p>
          <a:p>
            <a:pPr lvl="1"/>
            <a:r>
              <a:rPr lang="ko-KR" altLang="en-US" dirty="0"/>
              <a:t>목적 코드 및 실행 파일은 플랫폼에 따라 다름</a:t>
            </a:r>
            <a:endParaRPr lang="en-US" altLang="ko-KR" dirty="0"/>
          </a:p>
          <a:p>
            <a:pPr lvl="2"/>
            <a:r>
              <a:rPr lang="ko-KR" altLang="en-US" dirty="0"/>
              <a:t>플랫폼이 바뀌거나 다른 플랫폼에서 실행시키려면 다시 컴파일 및 링크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93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</a:t>
            </a:r>
            <a:r>
              <a:rPr lang="ko-KR" altLang="en-US" dirty="0" err="1"/>
              <a:t>배포판</a:t>
            </a:r>
            <a:r>
              <a:rPr lang="ko-KR" altLang="en-US" dirty="0"/>
              <a:t> 종류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오라클은</a:t>
            </a:r>
            <a:r>
              <a:rPr lang="ko-KR" altLang="en-US" dirty="0"/>
              <a:t> 개발 환경에 따라 다양한 자바 </a:t>
            </a:r>
            <a:r>
              <a:rPr lang="ko-KR" altLang="en-US" dirty="0" err="1"/>
              <a:t>배포판</a:t>
            </a:r>
            <a:r>
              <a:rPr lang="ko-KR" altLang="en-US" dirty="0"/>
              <a:t> 제공</a:t>
            </a:r>
            <a:endParaRPr lang="en-US" altLang="ko-KR" dirty="0"/>
          </a:p>
          <a:p>
            <a:r>
              <a:rPr lang="en-US" altLang="ko-KR" dirty="0"/>
              <a:t>Java SE</a:t>
            </a:r>
          </a:p>
          <a:p>
            <a:pPr lvl="1"/>
            <a:r>
              <a:rPr lang="ko-KR" altLang="en-US" dirty="0"/>
              <a:t>자바 표준 </a:t>
            </a:r>
            <a:r>
              <a:rPr lang="ko-KR" altLang="en-US" dirty="0" err="1"/>
              <a:t>배포판</a:t>
            </a:r>
            <a:r>
              <a:rPr lang="en-US" altLang="ko-KR" dirty="0"/>
              <a:t>(Standard Edition)</a:t>
            </a:r>
          </a:p>
          <a:p>
            <a:pPr lvl="1"/>
            <a:r>
              <a:rPr lang="ko-KR" altLang="en-US" dirty="0" err="1"/>
              <a:t>데스크탑과</a:t>
            </a:r>
            <a:r>
              <a:rPr lang="ko-KR" altLang="en-US" dirty="0"/>
              <a:t> 서버 응용 개발 플랫폼</a:t>
            </a:r>
            <a:endParaRPr lang="en-US" altLang="ko-KR" dirty="0"/>
          </a:p>
          <a:p>
            <a:r>
              <a:rPr lang="en-US" altLang="ko-KR" dirty="0"/>
              <a:t>Java ME</a:t>
            </a:r>
          </a:p>
          <a:p>
            <a:pPr lvl="1"/>
            <a:r>
              <a:rPr lang="ko-KR" altLang="en-US" dirty="0"/>
              <a:t>자바 마이크로 </a:t>
            </a:r>
            <a:r>
              <a:rPr lang="ko-KR" altLang="en-US" dirty="0" err="1"/>
              <a:t>배포판</a:t>
            </a:r>
            <a:endParaRPr lang="en-US" altLang="ko-KR" dirty="0"/>
          </a:p>
          <a:p>
            <a:pPr lvl="2"/>
            <a:r>
              <a:rPr lang="ko-KR" altLang="en-US" dirty="0"/>
              <a:t>휴대 전화나 </a:t>
            </a:r>
            <a:r>
              <a:rPr lang="en-US" altLang="ko-KR" dirty="0"/>
              <a:t>PDA, </a:t>
            </a:r>
            <a:r>
              <a:rPr lang="ko-KR" altLang="en-US" dirty="0" err="1"/>
              <a:t>셋톱박스</a:t>
            </a:r>
            <a:r>
              <a:rPr lang="ko-KR" altLang="en-US" dirty="0"/>
              <a:t> 등 제한된 리소스를 갖는 하드웨어에서 응용 개발을 위한 플랫폼</a:t>
            </a:r>
            <a:endParaRPr lang="en-US" altLang="ko-KR" dirty="0"/>
          </a:p>
          <a:p>
            <a:pPr lvl="2"/>
            <a:r>
              <a:rPr lang="ko-KR" altLang="en-US" dirty="0"/>
              <a:t>가장 작은 메모리 </a:t>
            </a:r>
            <a:r>
              <a:rPr lang="ko-KR" altLang="en-US" dirty="0" err="1"/>
              <a:t>풋프린트</a:t>
            </a:r>
            <a:endParaRPr lang="en-US" altLang="ko-KR" dirty="0"/>
          </a:p>
          <a:p>
            <a:pPr lvl="1"/>
            <a:r>
              <a:rPr lang="en-US" altLang="ko-KR" dirty="0"/>
              <a:t>Java SE</a:t>
            </a:r>
            <a:r>
              <a:rPr lang="ko-KR" altLang="en-US" dirty="0"/>
              <a:t>의 </a:t>
            </a:r>
            <a:r>
              <a:rPr lang="ko-KR" altLang="en-US" dirty="0" err="1"/>
              <a:t>서브셋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임베디드</a:t>
            </a:r>
            <a:r>
              <a:rPr lang="ko-KR" altLang="en-US" dirty="0"/>
              <a:t> 및 가전 제품을 위한 </a:t>
            </a:r>
            <a:r>
              <a:rPr lang="en-US" altLang="ko-KR" dirty="0"/>
              <a:t>API </a:t>
            </a:r>
            <a:r>
              <a:rPr lang="ko-KR" altLang="en-US" dirty="0"/>
              <a:t>정의</a:t>
            </a:r>
            <a:endParaRPr lang="en-US" altLang="ko-KR" dirty="0"/>
          </a:p>
          <a:p>
            <a:r>
              <a:rPr lang="en-US" altLang="ko-KR" dirty="0"/>
              <a:t>Java EE</a:t>
            </a:r>
          </a:p>
          <a:p>
            <a:pPr lvl="1"/>
            <a:r>
              <a:rPr lang="ko-KR" altLang="en-US" dirty="0"/>
              <a:t>자바 기업용 </a:t>
            </a:r>
            <a:r>
              <a:rPr lang="ko-KR" altLang="en-US" dirty="0" err="1"/>
              <a:t>배포판</a:t>
            </a:r>
            <a:endParaRPr lang="en-US" altLang="ko-KR" dirty="0"/>
          </a:p>
          <a:p>
            <a:pPr lvl="2"/>
            <a:r>
              <a:rPr lang="ko-KR" altLang="en-US" dirty="0"/>
              <a:t>자바를 이용한 다중 사용자</a:t>
            </a:r>
            <a:r>
              <a:rPr lang="en-US" altLang="ko-KR" dirty="0"/>
              <a:t>, </a:t>
            </a:r>
            <a:r>
              <a:rPr lang="ko-KR" altLang="en-US" dirty="0"/>
              <a:t>기업용 응용 개발을 위한 플랫폼</a:t>
            </a:r>
            <a:endParaRPr lang="en-US" altLang="ko-KR" dirty="0"/>
          </a:p>
          <a:p>
            <a:pPr lvl="1"/>
            <a:r>
              <a:rPr lang="en-US" altLang="ko-KR" dirty="0"/>
              <a:t>Java SE + </a:t>
            </a:r>
            <a:r>
              <a:rPr lang="ko-KR" altLang="en-US" dirty="0"/>
              <a:t>인터넷 기반의 서버사이드 컴퓨팅 관련 </a:t>
            </a:r>
            <a:r>
              <a:rPr lang="en-US" altLang="ko-KR" dirty="0"/>
              <a:t>API</a:t>
            </a:r>
            <a:r>
              <a:rPr lang="ko-KR" altLang="en-US" dirty="0"/>
              <a:t> 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5891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SE </a:t>
            </a:r>
            <a:r>
              <a:rPr lang="ko-KR" altLang="en-US" dirty="0"/>
              <a:t>구성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TextBox 4">
            <a:hlinkClick r:id="rId2"/>
          </p:cNvPr>
          <p:cNvSpPr txBox="1"/>
          <p:nvPr/>
        </p:nvSpPr>
        <p:spPr>
          <a:xfrm>
            <a:off x="1331640" y="6388155"/>
            <a:ext cx="718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Java SE</a:t>
            </a:r>
            <a:r>
              <a:rPr lang="ko-KR" altLang="en-US" sz="1400" dirty="0"/>
              <a:t>의 구성</a:t>
            </a:r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http://www.oracle.com/technetwork/java/javase/tech/index.html)</a:t>
            </a:r>
            <a:endParaRPr lang="ko-KR" altLang="en-US" sz="14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92" y="1412776"/>
            <a:ext cx="7926312" cy="477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0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JDK</a:t>
            </a:r>
            <a:r>
              <a:rPr lang="ko-KR" altLang="en-US"/>
              <a:t>와 </a:t>
            </a:r>
            <a:r>
              <a:rPr lang="en-US" altLang="ko-KR"/>
              <a:t>JRE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JDK(Java Development Kit)</a:t>
            </a:r>
          </a:p>
          <a:p>
            <a:pPr lvl="1"/>
            <a:r>
              <a:rPr lang="ko-KR" altLang="en-US" dirty="0"/>
              <a:t>자바 응용 개발 환경</a:t>
            </a:r>
            <a:r>
              <a:rPr lang="en-US" altLang="ko-KR" dirty="0"/>
              <a:t>. </a:t>
            </a:r>
            <a:r>
              <a:rPr lang="ko-KR" altLang="en-US" dirty="0"/>
              <a:t>개발에 필요한 도구 포함</a:t>
            </a:r>
            <a:endParaRPr lang="en-US" altLang="ko-KR" dirty="0"/>
          </a:p>
          <a:p>
            <a:pPr lvl="2"/>
            <a:r>
              <a:rPr lang="ko-KR" altLang="en-US" dirty="0"/>
              <a:t>컴파일러</a:t>
            </a:r>
            <a:r>
              <a:rPr lang="en-US" altLang="ko-KR" dirty="0"/>
              <a:t>, </a:t>
            </a:r>
            <a:r>
              <a:rPr lang="ko-KR" altLang="en-US" dirty="0" err="1"/>
              <a:t>컴파일된</a:t>
            </a:r>
            <a:r>
              <a:rPr lang="ko-KR" altLang="en-US" dirty="0"/>
              <a:t> 자바 </a:t>
            </a:r>
            <a:r>
              <a:rPr lang="en-US" altLang="ko-KR" dirty="0"/>
              <a:t>API</a:t>
            </a:r>
            <a:r>
              <a:rPr lang="ko-KR" altLang="en-US" dirty="0"/>
              <a:t> 클래스들이 들어 있는 모듈</a:t>
            </a:r>
            <a:r>
              <a:rPr lang="en-US" altLang="ko-KR" dirty="0"/>
              <a:t> </a:t>
            </a:r>
            <a:r>
              <a:rPr lang="ko-KR" altLang="en-US" dirty="0"/>
              <a:t>파일들</a:t>
            </a:r>
            <a:r>
              <a:rPr lang="en-US" altLang="ko-KR" dirty="0"/>
              <a:t>, </a:t>
            </a:r>
            <a:r>
              <a:rPr lang="ko-KR" altLang="en-US" dirty="0"/>
              <a:t>샘플</a:t>
            </a:r>
            <a:r>
              <a:rPr lang="en-US" altLang="ko-KR" dirty="0"/>
              <a:t> </a:t>
            </a:r>
            <a:r>
              <a:rPr lang="ko-KR" altLang="en-US" dirty="0"/>
              <a:t>등 포함</a:t>
            </a:r>
            <a:endParaRPr lang="en-US" altLang="ko-KR" dirty="0"/>
          </a:p>
          <a:p>
            <a:r>
              <a:rPr lang="en-US" altLang="ko-KR" dirty="0"/>
              <a:t>JRE(Java Runtime Environment)</a:t>
            </a:r>
          </a:p>
          <a:p>
            <a:pPr lvl="1"/>
            <a:r>
              <a:rPr lang="ko-KR" altLang="en-US" dirty="0"/>
              <a:t>자바 실행 환경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JVM</a:t>
            </a:r>
            <a:r>
              <a:rPr lang="ko-KR" altLang="en-US" dirty="0"/>
              <a:t> 포함</a:t>
            </a:r>
            <a:endParaRPr lang="en-US" altLang="ko-KR" dirty="0"/>
          </a:p>
          <a:p>
            <a:pPr lvl="1"/>
            <a:r>
              <a:rPr lang="ko-KR" altLang="en-US" dirty="0" err="1"/>
              <a:t>컴파일된</a:t>
            </a:r>
            <a:r>
              <a:rPr lang="ko-KR" altLang="en-US" dirty="0"/>
              <a:t> 자바 </a:t>
            </a:r>
            <a:r>
              <a:rPr lang="en-US" altLang="ko-KR" dirty="0"/>
              <a:t>API </a:t>
            </a:r>
            <a:r>
              <a:rPr lang="ko-KR" altLang="en-US" dirty="0"/>
              <a:t>들이 들어 있는 모듈 파일</a:t>
            </a:r>
            <a:endParaRPr lang="en-US" altLang="ko-KR" dirty="0"/>
          </a:p>
          <a:p>
            <a:pPr lvl="1"/>
            <a:r>
              <a:rPr lang="ko-KR" altLang="en-US" dirty="0"/>
              <a:t>개발자가 아닌 경우 </a:t>
            </a:r>
            <a:r>
              <a:rPr lang="en-US" altLang="ko-KR" dirty="0"/>
              <a:t>JRE</a:t>
            </a:r>
            <a:r>
              <a:rPr lang="ko-KR" altLang="en-US" dirty="0"/>
              <a:t>만 따로 다운 가능</a:t>
            </a:r>
            <a:endParaRPr lang="en-US" altLang="ko-KR" dirty="0"/>
          </a:p>
          <a:p>
            <a:r>
              <a:rPr lang="en-US" altLang="ko-KR" dirty="0"/>
              <a:t>JDK</a:t>
            </a:r>
            <a:r>
              <a:rPr lang="ko-KR" altLang="en-US" dirty="0"/>
              <a:t>와 </a:t>
            </a:r>
            <a:r>
              <a:rPr lang="en-US" altLang="ko-KR" dirty="0"/>
              <a:t>JRE</a:t>
            </a:r>
            <a:r>
              <a:rPr lang="ko-KR" altLang="en-US" dirty="0"/>
              <a:t>의 개발 및 배포</a:t>
            </a:r>
            <a:endParaRPr lang="en-US" altLang="ko-KR" dirty="0"/>
          </a:p>
          <a:p>
            <a:pPr lvl="1"/>
            <a:r>
              <a:rPr lang="ko-KR" altLang="en-US" dirty="0"/>
              <a:t>오라클의 </a:t>
            </a:r>
            <a:r>
              <a:rPr lang="en-US" altLang="ko-KR" dirty="0"/>
              <a:t>Technology Network</a:t>
            </a:r>
            <a:r>
              <a:rPr lang="ko-KR" altLang="en-US" dirty="0"/>
              <a:t>의 자바 사이트에서 다운로드</a:t>
            </a:r>
            <a:endParaRPr lang="en-US" altLang="ko-KR" dirty="0"/>
          </a:p>
          <a:p>
            <a:pPr lvl="2"/>
            <a:r>
              <a:rPr lang="en-US" altLang="ko-KR" dirty="0">
                <a:hlinkClick r:id="rId2"/>
              </a:rPr>
              <a:t>http://www.oracle.com/technetwork/java/index.html</a:t>
            </a:r>
          </a:p>
          <a:p>
            <a:r>
              <a:rPr lang="en-US" altLang="ko-KR" dirty="0"/>
              <a:t>JDK</a:t>
            </a:r>
            <a:r>
              <a:rPr lang="ko-KR" altLang="en-US" dirty="0"/>
              <a:t>의 </a:t>
            </a:r>
            <a:r>
              <a:rPr lang="en-US" altLang="ko-KR" dirty="0"/>
              <a:t>bin </a:t>
            </a:r>
            <a:r>
              <a:rPr lang="ko-KR" altLang="en-US" dirty="0"/>
              <a:t>디렉터리에 포함된 주요 개발 도구</a:t>
            </a:r>
            <a:endParaRPr lang="en-US" altLang="ko-KR" dirty="0"/>
          </a:p>
          <a:p>
            <a:pPr lvl="1"/>
            <a:r>
              <a:rPr lang="en-US" altLang="ko-KR" dirty="0" err="1"/>
              <a:t>javac</a:t>
            </a:r>
            <a:r>
              <a:rPr lang="en-US" altLang="ko-KR" dirty="0"/>
              <a:t> - </a:t>
            </a:r>
            <a:r>
              <a:rPr lang="ko-KR" altLang="en-US" dirty="0"/>
              <a:t>자바 소스를 바이트 코드로 변환하는 컴파일러</a:t>
            </a:r>
            <a:endParaRPr lang="en-US" altLang="ko-KR" dirty="0"/>
          </a:p>
          <a:p>
            <a:pPr lvl="1"/>
            <a:r>
              <a:rPr lang="en-US" altLang="ko-KR" dirty="0"/>
              <a:t>java - </a:t>
            </a:r>
            <a:r>
              <a:rPr lang="ko-KR" altLang="en-US" dirty="0"/>
              <a:t>자바</a:t>
            </a:r>
            <a:r>
              <a:rPr lang="en-US" altLang="ko-KR" dirty="0"/>
              <a:t> </a:t>
            </a:r>
            <a:r>
              <a:rPr lang="ko-KR" altLang="en-US" dirty="0"/>
              <a:t>응용프로그램 </a:t>
            </a:r>
            <a:r>
              <a:rPr lang="ko-KR" altLang="en-US" dirty="0" err="1"/>
              <a:t>실행기</a:t>
            </a:r>
            <a:r>
              <a:rPr lang="en-US" altLang="ko-KR" dirty="0"/>
              <a:t>. </a:t>
            </a:r>
            <a:r>
              <a:rPr lang="ko-KR" altLang="en-US" dirty="0"/>
              <a:t>자바 가상 기계를 작동시켜 자바프로그램 실행</a:t>
            </a:r>
            <a:endParaRPr lang="en-US" altLang="ko-KR" dirty="0"/>
          </a:p>
          <a:p>
            <a:pPr lvl="1"/>
            <a:r>
              <a:rPr lang="en-US" altLang="ko-KR" dirty="0" err="1"/>
              <a:t>javadoc</a:t>
            </a:r>
            <a:r>
              <a:rPr lang="en-US" altLang="ko-KR" dirty="0"/>
              <a:t> – </a:t>
            </a:r>
            <a:r>
              <a:rPr lang="ko-KR" altLang="en-US" dirty="0"/>
              <a:t>자바 소스로부터 </a:t>
            </a:r>
            <a:r>
              <a:rPr lang="en-US" altLang="ko-KR" dirty="0"/>
              <a:t>HTML </a:t>
            </a:r>
            <a:r>
              <a:rPr lang="ko-KR" altLang="en-US" dirty="0"/>
              <a:t>형식의 </a:t>
            </a:r>
            <a:r>
              <a:rPr lang="en-US" altLang="ko-KR" dirty="0"/>
              <a:t>API </a:t>
            </a:r>
            <a:r>
              <a:rPr lang="ko-KR" altLang="en-US" dirty="0"/>
              <a:t>도큐먼트 생성</a:t>
            </a:r>
            <a:endParaRPr lang="en-US" altLang="ko-KR" dirty="0"/>
          </a:p>
          <a:p>
            <a:pPr lvl="1"/>
            <a:r>
              <a:rPr lang="en-US" altLang="ko-KR" dirty="0"/>
              <a:t>jar – </a:t>
            </a:r>
            <a:r>
              <a:rPr lang="ko-KR" altLang="en-US" dirty="0"/>
              <a:t>자바 클래스들</a:t>
            </a:r>
            <a:r>
              <a:rPr lang="en-US" altLang="ko-KR" dirty="0"/>
              <a:t>(</a:t>
            </a:r>
            <a:r>
              <a:rPr lang="ko-KR" altLang="en-US" dirty="0" err="1"/>
              <a:t>패키지포함</a:t>
            </a:r>
            <a:r>
              <a:rPr lang="en-US" altLang="ko-KR" dirty="0"/>
              <a:t>)</a:t>
            </a:r>
            <a:r>
              <a:rPr lang="ko-KR" altLang="en-US" dirty="0"/>
              <a:t>을 압축한 자바 아카이브 파일</a:t>
            </a:r>
            <a:r>
              <a:rPr lang="en-US" altLang="ko-KR" dirty="0"/>
              <a:t>(.jar) </a:t>
            </a:r>
            <a:r>
              <a:rPr lang="ko-KR" altLang="en-US" dirty="0"/>
              <a:t>생성</a:t>
            </a:r>
            <a:r>
              <a:rPr lang="en-US" altLang="ko-KR" dirty="0"/>
              <a:t> </a:t>
            </a:r>
            <a:r>
              <a:rPr lang="ko-KR" altLang="en-US" dirty="0"/>
              <a:t>관리</a:t>
            </a:r>
            <a:endParaRPr lang="en-US" altLang="ko-KR" dirty="0"/>
          </a:p>
          <a:p>
            <a:pPr lvl="1"/>
            <a:r>
              <a:rPr lang="en-US" altLang="ko-KR" dirty="0" err="1"/>
              <a:t>jmod</a:t>
            </a:r>
            <a:r>
              <a:rPr lang="en-US" altLang="ko-KR" dirty="0"/>
              <a:t>: </a:t>
            </a:r>
            <a:r>
              <a:rPr lang="ko-KR" altLang="en-US" dirty="0"/>
              <a:t>자바의 모듈 파일</a:t>
            </a:r>
            <a:r>
              <a:rPr lang="en-US" altLang="ko-KR" dirty="0"/>
              <a:t>(.</a:t>
            </a:r>
            <a:r>
              <a:rPr lang="en-US" altLang="ko-KR" dirty="0" err="1"/>
              <a:t>jmod</a:t>
            </a:r>
            <a:r>
              <a:rPr lang="en-US" altLang="ko-KR" dirty="0"/>
              <a:t>)</a:t>
            </a:r>
            <a:r>
              <a:rPr lang="ko-KR" altLang="en-US" dirty="0"/>
              <a:t>을 만들거나 모듈 파일의 내용 출력</a:t>
            </a:r>
          </a:p>
          <a:p>
            <a:pPr lvl="1"/>
            <a:r>
              <a:rPr lang="en-US" altLang="ko-KR" dirty="0" err="1"/>
              <a:t>jlink</a:t>
            </a:r>
            <a:r>
              <a:rPr lang="en-US" altLang="ko-KR" dirty="0"/>
              <a:t>: </a:t>
            </a:r>
            <a:r>
              <a:rPr lang="ko-KR" altLang="en-US" dirty="0"/>
              <a:t>응용프로그램에 맞춘 맞춤형</a:t>
            </a:r>
            <a:r>
              <a:rPr lang="en-US" altLang="ko-KR" dirty="0"/>
              <a:t>(custom) JRE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1"/>
            <a:r>
              <a:rPr lang="en-US" altLang="ko-KR" dirty="0" err="1"/>
              <a:t>jdb</a:t>
            </a:r>
            <a:r>
              <a:rPr lang="en-US" altLang="ko-KR" dirty="0"/>
              <a:t> - </a:t>
            </a:r>
            <a:r>
              <a:rPr lang="ko-KR" altLang="en-US" dirty="0"/>
              <a:t>자바 응용프로그램의 실행 중 오류를 찾는 데 사용하는 </a:t>
            </a:r>
            <a:r>
              <a:rPr lang="ko-KR" altLang="en-US" dirty="0" err="1"/>
              <a:t>디버거</a:t>
            </a:r>
            <a:endParaRPr lang="en-US" altLang="ko-KR" dirty="0"/>
          </a:p>
          <a:p>
            <a:pPr lvl="1"/>
            <a:r>
              <a:rPr lang="en-US" altLang="ko-KR" dirty="0" err="1"/>
              <a:t>javap</a:t>
            </a:r>
            <a:r>
              <a:rPr lang="en-US" altLang="ko-KR" dirty="0"/>
              <a:t> - </a:t>
            </a:r>
            <a:r>
              <a:rPr lang="ko-KR" altLang="en-US" dirty="0"/>
              <a:t>클래스 파일의 바이트 코드를 소스와 함께 보여주는 </a:t>
            </a:r>
            <a:r>
              <a:rPr lang="ko-KR" altLang="en-US" dirty="0" err="1"/>
              <a:t>디어셈블러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650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 후 디렉터리 구조</a:t>
            </a: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712563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02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 </a:t>
            </a:r>
            <a:r>
              <a:rPr lang="en-US" altLang="ko-KR"/>
              <a:t>API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 </a:t>
            </a:r>
            <a:r>
              <a:rPr lang="en-US" altLang="ko-KR" dirty="0"/>
              <a:t>API(Application Programming Interface)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JDK</a:t>
            </a:r>
            <a:r>
              <a:rPr lang="ko-KR" altLang="en-US" dirty="0"/>
              <a:t>에 포함된 클래스 라이브러리</a:t>
            </a:r>
            <a:endParaRPr lang="en-US" altLang="ko-KR" dirty="0"/>
          </a:p>
          <a:p>
            <a:pPr lvl="2"/>
            <a:r>
              <a:rPr lang="ko-KR" altLang="en-US" dirty="0"/>
              <a:t>주요한 기능들을 미리 구현한 클래스 라이브러리의 집합</a:t>
            </a:r>
            <a:endParaRPr lang="en-US" altLang="ko-KR" dirty="0"/>
          </a:p>
          <a:p>
            <a:pPr lvl="1"/>
            <a:r>
              <a:rPr lang="ko-KR" altLang="en-US" dirty="0"/>
              <a:t>개발자는 </a:t>
            </a:r>
            <a:r>
              <a:rPr lang="en-US" altLang="ko-KR" dirty="0"/>
              <a:t>API</a:t>
            </a:r>
            <a:r>
              <a:rPr lang="ko-KR" altLang="en-US" dirty="0"/>
              <a:t>를 이용하여 쉽고 빠르게 자바 프로그램 개발</a:t>
            </a:r>
            <a:endParaRPr lang="en-US" altLang="ko-KR" dirty="0"/>
          </a:p>
          <a:p>
            <a:pPr lvl="2"/>
            <a:r>
              <a:rPr lang="en-US" altLang="ko-KR" dirty="0"/>
              <a:t>API</a:t>
            </a:r>
            <a:r>
              <a:rPr lang="ko-KR" altLang="en-US" dirty="0"/>
              <a:t>에서 정의한 규격에 따라 클래스 사용</a:t>
            </a:r>
            <a:endParaRPr lang="en-US" altLang="ko-KR" dirty="0"/>
          </a:p>
          <a:p>
            <a:r>
              <a:rPr lang="ko-KR" altLang="en-US" dirty="0"/>
              <a:t>자바 패키지</a:t>
            </a:r>
            <a:r>
              <a:rPr lang="en-US" altLang="ko-KR" dirty="0"/>
              <a:t>(package)</a:t>
            </a:r>
          </a:p>
          <a:p>
            <a:pPr lvl="1"/>
            <a:r>
              <a:rPr lang="ko-KR" altLang="en-US" dirty="0"/>
              <a:t>서로 관련된 클래스들을 분류하여 묶어 놓은 것</a:t>
            </a:r>
            <a:endParaRPr lang="en-US" altLang="ko-KR" dirty="0"/>
          </a:p>
          <a:p>
            <a:pPr lvl="1"/>
            <a:r>
              <a:rPr lang="ko-KR" altLang="en-US" dirty="0"/>
              <a:t>계층구조로 되어 있음</a:t>
            </a:r>
            <a:endParaRPr lang="en-US" altLang="ko-KR" dirty="0"/>
          </a:p>
          <a:p>
            <a:pPr lvl="2"/>
            <a:r>
              <a:rPr lang="ko-KR" altLang="en-US" dirty="0"/>
              <a:t>클래스의 이름에 패키지 이름도 포함</a:t>
            </a:r>
            <a:endParaRPr lang="en-US" altLang="ko-KR" dirty="0"/>
          </a:p>
          <a:p>
            <a:pPr lvl="2"/>
            <a:r>
              <a:rPr lang="ko-KR" altLang="en-US" dirty="0"/>
              <a:t>다른 패키지에 동일한 이름의 클래스 존재 가능</a:t>
            </a:r>
            <a:endParaRPr lang="en-US" altLang="ko-KR" dirty="0"/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API(</a:t>
            </a:r>
            <a:r>
              <a:rPr lang="ko-KR" altLang="en-US" dirty="0"/>
              <a:t>클래스 라이브러리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/>
              <a:t>JDK</a:t>
            </a:r>
            <a:r>
              <a:rPr lang="ko-KR" altLang="en-US" dirty="0"/>
              <a:t>에 패키지 형태로 제공됨</a:t>
            </a:r>
            <a:endParaRPr lang="en-US" altLang="ko-KR" dirty="0"/>
          </a:p>
          <a:p>
            <a:pPr lvl="2"/>
            <a:r>
              <a:rPr lang="ko-KR" altLang="en-US" dirty="0"/>
              <a:t>필요한 클래스가 속한 패키지만 </a:t>
            </a:r>
            <a:r>
              <a:rPr lang="en-US" altLang="ko-KR" dirty="0"/>
              <a:t>import</a:t>
            </a:r>
            <a:r>
              <a:rPr lang="ko-KR" altLang="en-US" dirty="0"/>
              <a:t>하여 사용</a:t>
            </a:r>
            <a:endParaRPr lang="en-US" altLang="ko-KR" dirty="0"/>
          </a:p>
          <a:p>
            <a:pPr lvl="1"/>
            <a:r>
              <a:rPr lang="ko-KR" altLang="en-US" dirty="0"/>
              <a:t>개발자 자신의 패키지 생성 가능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926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9</a:t>
            </a:r>
            <a:r>
              <a:rPr lang="ko-KR" altLang="en-US" dirty="0"/>
              <a:t>부터 시작된 모듈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모듈화</a:t>
            </a:r>
            <a:r>
              <a:rPr lang="en-US" altLang="ko-KR" dirty="0"/>
              <a:t>(modularity)</a:t>
            </a:r>
          </a:p>
          <a:p>
            <a:pPr lvl="1"/>
            <a:r>
              <a:rPr lang="en-US" altLang="ko-KR" dirty="0"/>
              <a:t>Java 9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정의된 새로운 기능</a:t>
            </a:r>
            <a:r>
              <a:rPr lang="en-US" altLang="ko-KR" dirty="0"/>
              <a:t>, 2017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21</a:t>
            </a:r>
            <a:r>
              <a:rPr lang="ko-KR" altLang="en-US" dirty="0"/>
              <a:t>일 출시</a:t>
            </a:r>
            <a:endParaRPr lang="en-US" altLang="ko-KR" dirty="0"/>
          </a:p>
          <a:p>
            <a:pPr lvl="1"/>
            <a:r>
              <a:rPr lang="ko-KR" altLang="en-US" dirty="0"/>
              <a:t>모듈</a:t>
            </a:r>
            <a:endParaRPr lang="en-US" altLang="ko-KR" dirty="0"/>
          </a:p>
          <a:p>
            <a:pPr lvl="2"/>
            <a:r>
              <a:rPr lang="ko-KR" altLang="en-US" dirty="0"/>
              <a:t>자바 패키지들과 이미지</a:t>
            </a:r>
            <a:r>
              <a:rPr lang="en-US" altLang="ko-KR" dirty="0"/>
              <a:t>, </a:t>
            </a:r>
            <a:r>
              <a:rPr lang="en-US" altLang="ko-KR" sz="2000" dirty="0"/>
              <a:t>XML </a:t>
            </a:r>
            <a:r>
              <a:rPr lang="ko-KR" altLang="en-US" dirty="0"/>
              <a:t>파일 등의 자원들을 묶은 단위</a:t>
            </a:r>
            <a:endParaRPr lang="en-US" altLang="ko-KR" dirty="0"/>
          </a:p>
          <a:p>
            <a:pPr lvl="1"/>
            <a:r>
              <a:rPr lang="ko-KR" altLang="en-US" dirty="0"/>
              <a:t>모듈 프로그래밍</a:t>
            </a:r>
            <a:endParaRPr lang="en-US" altLang="ko-KR" dirty="0"/>
          </a:p>
          <a:p>
            <a:pPr lvl="2"/>
            <a:r>
              <a:rPr lang="ko-KR" altLang="en-US" dirty="0"/>
              <a:t>자바 응용프로그램을 마치 직소 퍼즐</a:t>
            </a:r>
            <a:r>
              <a:rPr lang="en-US" altLang="ko-KR" sz="2000" dirty="0"/>
              <a:t>(jigsaw)</a:t>
            </a:r>
            <a:r>
              <a:rPr lang="ko-KR" altLang="en-US" dirty="0"/>
              <a:t>을 연결하듯이 필요한 모듈을 연결하는 방식으로 작성</a:t>
            </a:r>
            <a:endParaRPr lang="en-US" altLang="ko-KR" dirty="0"/>
          </a:p>
          <a:p>
            <a:r>
              <a:rPr lang="ko-KR" altLang="en-US" dirty="0"/>
              <a:t>자바 플랫폼의 모듈화</a:t>
            </a:r>
            <a:endParaRPr lang="en-US" altLang="ko-KR" dirty="0"/>
          </a:p>
          <a:p>
            <a:pPr lvl="1"/>
            <a:r>
              <a:rPr lang="ko-KR" altLang="en-US" dirty="0"/>
              <a:t>실행 시간에 사용되는 자바 </a:t>
            </a:r>
            <a:r>
              <a:rPr lang="en-US" altLang="ko-KR" dirty="0"/>
              <a:t>API</a:t>
            </a:r>
            <a:r>
              <a:rPr lang="ko-KR" altLang="en-US" dirty="0"/>
              <a:t>의 모든 클래스들을 모듈들로 분할</a:t>
            </a:r>
            <a:endParaRPr lang="en-US" altLang="ko-KR" dirty="0"/>
          </a:p>
          <a:p>
            <a:pPr lvl="1"/>
            <a:r>
              <a:rPr lang="ko-KR" altLang="en-US" dirty="0"/>
              <a:t>모듈화의 목적</a:t>
            </a:r>
            <a:endParaRPr lang="en-US" altLang="ko-KR" dirty="0"/>
          </a:p>
          <a:p>
            <a:pPr lvl="2"/>
            <a:r>
              <a:rPr lang="ko-KR" altLang="en-US" dirty="0"/>
              <a:t>세밀한 모듈화</a:t>
            </a:r>
            <a:r>
              <a:rPr lang="en-US" altLang="ko-KR" dirty="0"/>
              <a:t>, </a:t>
            </a:r>
            <a:r>
              <a:rPr lang="ko-KR" altLang="en-US" dirty="0"/>
              <a:t>자바 응용프로그램이 </a:t>
            </a:r>
            <a:r>
              <a:rPr lang="ko-KR" altLang="en-US"/>
              <a:t>실행되는데 필요 없는 </a:t>
            </a:r>
            <a:r>
              <a:rPr lang="ko-KR" altLang="en-US" dirty="0"/>
              <a:t>모듈 배제</a:t>
            </a:r>
            <a:endParaRPr lang="en-US" altLang="ko-KR" dirty="0"/>
          </a:p>
          <a:p>
            <a:pPr lvl="2"/>
            <a:r>
              <a:rPr lang="ko-KR" altLang="en-US" dirty="0"/>
              <a:t>작은 크기의 실행 환경 구성</a:t>
            </a:r>
            <a:endParaRPr lang="en-US" altLang="ko-KR" dirty="0"/>
          </a:p>
          <a:p>
            <a:pPr lvl="2"/>
            <a:r>
              <a:rPr lang="ko-KR" altLang="en-US" dirty="0"/>
              <a:t>하드웨어가 열악한 소형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장치 지원</a:t>
            </a:r>
            <a:endParaRPr lang="en-US" altLang="ko-KR" dirty="0"/>
          </a:p>
          <a:p>
            <a:r>
              <a:rPr lang="ko-KR" altLang="en-US" dirty="0"/>
              <a:t>모듈 방식이 아닌</a:t>
            </a:r>
            <a:r>
              <a:rPr lang="en-US" altLang="ko-KR" dirty="0"/>
              <a:t>, </a:t>
            </a:r>
            <a:r>
              <a:rPr lang="ko-KR" altLang="en-US" dirty="0"/>
              <a:t>기존 방식으로 자바 프로그래밍 해도 무관</a:t>
            </a:r>
            <a:endParaRPr lang="en-US" altLang="ko-KR" dirty="0"/>
          </a:p>
          <a:p>
            <a:pPr lvl="1"/>
            <a:r>
              <a:rPr lang="ko-KR" altLang="en-US" dirty="0"/>
              <a:t>자바 플랫폼이 모듈 방식으로 바뀌었지만</a:t>
            </a:r>
            <a:r>
              <a:rPr lang="en-US" altLang="ko-KR" dirty="0"/>
              <a:t>, </a:t>
            </a:r>
            <a:r>
              <a:rPr lang="ko-KR" altLang="en-US" dirty="0"/>
              <a:t>굳이 응용프로그램을 모듈 방식으로 작성할 필요 없음</a:t>
            </a:r>
            <a:endParaRPr lang="en-US" altLang="ko-KR" dirty="0"/>
          </a:p>
          <a:p>
            <a:pPr lvl="2"/>
            <a:r>
              <a:rPr lang="ko-KR" altLang="en-US" dirty="0"/>
              <a:t>모듈 설계자들로 이런 사실 강조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601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프로그래밍 언어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프로그래밍 언어</a:t>
            </a:r>
            <a:endParaRPr lang="en-US" altLang="ko-KR" dirty="0"/>
          </a:p>
          <a:p>
            <a:pPr lvl="1"/>
            <a:r>
              <a:rPr lang="ko-KR" altLang="en-US" dirty="0"/>
              <a:t>프로그램 작성 언어</a:t>
            </a:r>
            <a:endParaRPr lang="en-US" altLang="ko-KR" dirty="0"/>
          </a:p>
          <a:p>
            <a:pPr lvl="1"/>
            <a:r>
              <a:rPr lang="ko-KR" altLang="en-US" dirty="0"/>
              <a:t>기계어</a:t>
            </a:r>
            <a:r>
              <a:rPr lang="en-US" altLang="ko-KR" dirty="0"/>
              <a:t>(machine language)</a:t>
            </a:r>
          </a:p>
          <a:p>
            <a:pPr lvl="2"/>
            <a:r>
              <a:rPr lang="en-US" altLang="ko-KR" dirty="0"/>
              <a:t>0,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의 이진수로 구성된 언어</a:t>
            </a:r>
            <a:endParaRPr lang="en-US" altLang="ko-KR" dirty="0"/>
          </a:p>
          <a:p>
            <a:pPr lvl="2"/>
            <a:r>
              <a:rPr lang="ko-KR" altLang="en-US" dirty="0"/>
              <a:t>컴퓨터의 </a:t>
            </a:r>
            <a:r>
              <a:rPr lang="en-US" altLang="ko-KR" dirty="0"/>
              <a:t>CPU</a:t>
            </a:r>
            <a:r>
              <a:rPr lang="ko-KR" altLang="en-US" dirty="0"/>
              <a:t>는 기계어만 이해하고 처리가능</a:t>
            </a:r>
            <a:endParaRPr lang="en-US" altLang="ko-KR" dirty="0"/>
          </a:p>
          <a:p>
            <a:pPr lvl="1"/>
            <a:r>
              <a:rPr lang="ko-KR" altLang="en-US" dirty="0"/>
              <a:t>어셈블리어</a:t>
            </a:r>
            <a:endParaRPr lang="en-US" altLang="ko-KR" dirty="0"/>
          </a:p>
          <a:p>
            <a:pPr lvl="2"/>
            <a:r>
              <a:rPr lang="ko-KR" altLang="en-US" dirty="0"/>
              <a:t>기계어 명령을 </a:t>
            </a:r>
            <a:r>
              <a:rPr lang="en-US" altLang="ko-KR" sz="1400" dirty="0"/>
              <a:t>ADD</a:t>
            </a:r>
            <a:r>
              <a:rPr lang="en-US" altLang="ko-KR" dirty="0"/>
              <a:t>, </a:t>
            </a:r>
            <a:r>
              <a:rPr lang="en-US" altLang="ko-KR" sz="1400" dirty="0"/>
              <a:t>SUB</a:t>
            </a:r>
            <a:r>
              <a:rPr lang="en-US" altLang="ko-KR" dirty="0"/>
              <a:t>, </a:t>
            </a:r>
            <a:r>
              <a:rPr lang="en-US" altLang="ko-KR" sz="1400" dirty="0"/>
              <a:t>MOVE </a:t>
            </a:r>
            <a:r>
              <a:rPr lang="ko-KR" altLang="en-US" dirty="0"/>
              <a:t>등과 같은 표현하기 쉬운 상징적인 단어인 </a:t>
            </a:r>
            <a:r>
              <a:rPr lang="ko-KR" altLang="en-US" dirty="0" err="1"/>
              <a:t>니모닉</a:t>
            </a:r>
            <a:r>
              <a:rPr lang="ko-KR" altLang="en-US" dirty="0"/>
              <a:t> 기호</a:t>
            </a:r>
            <a:r>
              <a:rPr lang="en-US" altLang="ko-KR" dirty="0"/>
              <a:t>(</a:t>
            </a:r>
            <a:r>
              <a:rPr lang="en-US" altLang="ko-KR" sz="1800" dirty="0"/>
              <a:t>mnemonic symbol</a:t>
            </a:r>
            <a:r>
              <a:rPr lang="en-US" altLang="ko-KR" dirty="0"/>
              <a:t>)</a:t>
            </a:r>
            <a:r>
              <a:rPr lang="ko-KR" altLang="en-US" dirty="0"/>
              <a:t>로 일대일 대응시킨 언어</a:t>
            </a:r>
            <a:endParaRPr lang="en-US" altLang="ko-KR" dirty="0"/>
          </a:p>
          <a:p>
            <a:pPr lvl="1"/>
            <a:r>
              <a:rPr lang="ko-KR" altLang="en-US" dirty="0"/>
              <a:t>고급언어</a:t>
            </a:r>
            <a:endParaRPr lang="en-US" altLang="ko-KR" dirty="0"/>
          </a:p>
          <a:p>
            <a:pPr lvl="2"/>
            <a:r>
              <a:rPr lang="ko-KR" altLang="en-US" dirty="0"/>
              <a:t>사람이 이해하기 쉽고</a:t>
            </a:r>
            <a:r>
              <a:rPr lang="en-US" altLang="ko-KR" dirty="0"/>
              <a:t>,</a:t>
            </a:r>
            <a:r>
              <a:rPr lang="ko-KR" altLang="en-US" dirty="0"/>
              <a:t> 복잡한 작업</a:t>
            </a:r>
            <a:r>
              <a:rPr lang="en-US" altLang="ko-KR" dirty="0"/>
              <a:t>,</a:t>
            </a:r>
            <a:r>
              <a:rPr lang="ko-KR" altLang="en-US" dirty="0"/>
              <a:t> 자료 구조</a:t>
            </a:r>
            <a:r>
              <a:rPr lang="en-US" altLang="ko-KR" dirty="0"/>
              <a:t>,</a:t>
            </a:r>
            <a:r>
              <a:rPr lang="ko-KR" altLang="en-US" dirty="0"/>
              <a:t>알고리즘을 표현하기 위해 고안된 언어</a:t>
            </a:r>
            <a:endParaRPr lang="en-US" altLang="ko-KR" dirty="0"/>
          </a:p>
          <a:p>
            <a:pPr lvl="2"/>
            <a:r>
              <a:rPr lang="en-US" altLang="ko-KR" dirty="0"/>
              <a:t> Pascal, Basic, C/C++, Java, C#</a:t>
            </a:r>
          </a:p>
          <a:p>
            <a:pPr lvl="2"/>
            <a:r>
              <a:rPr lang="ko-KR" altLang="en-US" dirty="0"/>
              <a:t>절차 지향 언어와 객체 지향 언어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6695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5" y="2761596"/>
            <a:ext cx="6806211" cy="34882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자바에서 제공하는 전체 모듈 리스트</a:t>
            </a:r>
            <a:r>
              <a:rPr lang="en-US" altLang="ko-KR" dirty="0"/>
              <a:t>(Java 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43030" y="1318256"/>
            <a:ext cx="8153400" cy="5040560"/>
          </a:xfrm>
        </p:spPr>
        <p:txBody>
          <a:bodyPr/>
          <a:lstStyle/>
          <a:p>
            <a:r>
              <a:rPr lang="en-US" altLang="ko-KR" dirty="0"/>
              <a:t>Java 9</a:t>
            </a:r>
            <a:r>
              <a:rPr lang="ko-KR" altLang="en-US" dirty="0"/>
              <a:t>부터는 플랫폼 모듈화</a:t>
            </a:r>
            <a:endParaRPr lang="en-US" altLang="ko-KR" dirty="0"/>
          </a:p>
          <a:p>
            <a:pPr lvl="1"/>
            <a:r>
              <a:rPr lang="en-US" altLang="ko-KR" dirty="0"/>
              <a:t>Java SE</a:t>
            </a:r>
            <a:r>
              <a:rPr lang="ko-KR" altLang="en-US" dirty="0"/>
              <a:t>의 모든 클래스들을 모듈들로 재구성</a:t>
            </a:r>
            <a:endParaRPr lang="en-US" altLang="ko-KR" dirty="0"/>
          </a:p>
          <a:p>
            <a:pPr lvl="1"/>
            <a:r>
              <a:rPr lang="en-US" altLang="ko-KR" dirty="0"/>
              <a:t>JDK</a:t>
            </a:r>
            <a:r>
              <a:rPr lang="ko-KR" altLang="en-US" dirty="0"/>
              <a:t>의 설치 디렉터리 밑의 </a:t>
            </a:r>
            <a:r>
              <a:rPr lang="en-US" altLang="ko-KR" dirty="0" err="1"/>
              <a:t>jmods</a:t>
            </a:r>
            <a:r>
              <a:rPr lang="en-US" altLang="ko-KR" dirty="0"/>
              <a:t> </a:t>
            </a:r>
            <a:r>
              <a:rPr lang="ko-KR" altLang="en-US" dirty="0"/>
              <a:t>디렉터리에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754352" y="6309320"/>
            <a:ext cx="4824536" cy="216024"/>
          </a:xfrm>
          <a:prstGeom prst="wedgeRoundRectCallout">
            <a:avLst>
              <a:gd name="adj1" fmla="val -56720"/>
              <a:gd name="adj2" fmla="val -534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JDK 10</a:t>
            </a:r>
            <a:r>
              <a:rPr lang="ko-KR" altLang="en-US" sz="1000" dirty="0">
                <a:solidFill>
                  <a:schemeClr val="tx1"/>
                </a:solidFill>
              </a:rPr>
              <a:t>에서는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자바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의 클래스 패키지를 </a:t>
            </a:r>
            <a:r>
              <a:rPr lang="en-US" altLang="ko-KR" sz="1000" dirty="0">
                <a:solidFill>
                  <a:schemeClr val="tx1"/>
                </a:solidFill>
              </a:rPr>
              <a:t>99</a:t>
            </a:r>
            <a:r>
              <a:rPr lang="ko-KR" altLang="en-US" sz="1000" dirty="0">
                <a:solidFill>
                  <a:schemeClr val="tx1"/>
                </a:solidFill>
              </a:rPr>
              <a:t>개의 모듈 파일에 분산</a:t>
            </a:r>
          </a:p>
        </p:txBody>
      </p:sp>
      <p:sp>
        <p:nvSpPr>
          <p:cNvPr id="7" name="타원 6"/>
          <p:cNvSpPr/>
          <p:nvPr/>
        </p:nvSpPr>
        <p:spPr>
          <a:xfrm>
            <a:off x="755576" y="5908804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>
            <a:off x="7596336" y="4207596"/>
            <a:ext cx="360040" cy="1381644"/>
          </a:xfrm>
          <a:prstGeom prst="rightBrace">
            <a:avLst>
              <a:gd name="adj1" fmla="val 2572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015104" y="4772404"/>
            <a:ext cx="927720" cy="252028"/>
          </a:xfrm>
          <a:prstGeom prst="wedgeRoundRectCallout">
            <a:avLst>
              <a:gd name="adj1" fmla="val -62796"/>
              <a:gd name="adj2" fmla="val -12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모듈 파일들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13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75652"/>
            <a:ext cx="6493317" cy="4848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 온라인 </a:t>
            </a:r>
            <a:r>
              <a:rPr lang="en-US" altLang="ko-KR" dirty="0"/>
              <a:t>API </a:t>
            </a:r>
            <a:r>
              <a:rPr lang="ko-KR" altLang="en-US" dirty="0"/>
              <a:t>문서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851920" y="1484784"/>
            <a:ext cx="2755883" cy="272415"/>
          </a:xfrm>
          <a:prstGeom prst="wedgeRoundRectCallout">
            <a:avLst>
              <a:gd name="adj1" fmla="val -50839"/>
              <a:gd name="adj2" fmla="val 1244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>
                <a:hlinkClick r:id="rId3"/>
              </a:rPr>
              <a:t>http://docs.oracle.com/javase/10/docs/api/</a:t>
            </a:r>
            <a:endParaRPr lang="en-US" altLang="ko-KR" sz="1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89348" y="2492896"/>
            <a:ext cx="45871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619672" y="2436505"/>
            <a:ext cx="1437557" cy="272415"/>
          </a:xfrm>
          <a:prstGeom prst="wedgeRoundRectCallout">
            <a:avLst>
              <a:gd name="adj1" fmla="val -71261"/>
              <a:gd name="adj2" fmla="val 370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 err="1"/>
              <a:t>java.lang</a:t>
            </a:r>
            <a:r>
              <a:rPr lang="en-US" altLang="ko-KR" sz="1000" dirty="0"/>
              <a:t> </a:t>
            </a:r>
            <a:r>
              <a:rPr lang="ko-KR" altLang="en-US" sz="1000" dirty="0"/>
              <a:t>패키지 선택</a:t>
            </a:r>
            <a:endParaRPr lang="en-US" altLang="ko-KR" sz="10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619672" y="5085184"/>
            <a:ext cx="1281390" cy="272415"/>
          </a:xfrm>
          <a:prstGeom prst="wedgeRoundRectCallout">
            <a:avLst>
              <a:gd name="adj1" fmla="val -82588"/>
              <a:gd name="adj2" fmla="val 2786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/>
              <a:t>String </a:t>
            </a:r>
            <a:r>
              <a:rPr lang="ko-KR" altLang="en-US" sz="1000" dirty="0"/>
              <a:t>클래스 선택</a:t>
            </a:r>
            <a:endParaRPr lang="en-US" altLang="ko-KR" sz="1000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717948" y="3239644"/>
            <a:ext cx="2439412" cy="442674"/>
          </a:xfrm>
          <a:prstGeom prst="wedgeRoundRectCallout">
            <a:avLst>
              <a:gd name="adj1" fmla="val -67924"/>
              <a:gd name="adj2" fmla="val -308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00" dirty="0"/>
              <a:t>현재 보이지는 </a:t>
            </a:r>
            <a:r>
              <a:rPr lang="ko-KR" altLang="en-US" sz="1000" dirty="0" err="1"/>
              <a:t>않지만왼쪽</a:t>
            </a:r>
            <a:r>
              <a:rPr lang="ko-KR" altLang="en-US" sz="1000" dirty="0"/>
              <a:t> 상단 창에서</a:t>
            </a:r>
          </a:p>
          <a:p>
            <a:r>
              <a:rPr lang="ko-KR" altLang="en-US" sz="1000" dirty="0"/>
              <a:t>먼저 </a:t>
            </a:r>
            <a:r>
              <a:rPr lang="en-US" altLang="ko-KR" sz="1000" dirty="0" err="1"/>
              <a:t>java.base</a:t>
            </a:r>
            <a:r>
              <a:rPr lang="en-US" altLang="ko-KR" sz="1000" dirty="0"/>
              <a:t> </a:t>
            </a:r>
            <a:r>
              <a:rPr lang="ko-KR" altLang="en-US" sz="1000" dirty="0"/>
              <a:t>모듈 선택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870018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 통합 개발 환경</a:t>
            </a:r>
            <a:r>
              <a:rPr lang="en-US" altLang="ko-KR" dirty="0"/>
              <a:t>–</a:t>
            </a:r>
            <a:r>
              <a:rPr lang="ko-KR" altLang="en-US" dirty="0" err="1"/>
              <a:t>이클립스</a:t>
            </a:r>
            <a:r>
              <a:rPr lang="en-US" altLang="ko-KR" dirty="0"/>
              <a:t>(Eclipse)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IDE(Integrated Development Environment 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통합 개발 환경</a:t>
            </a:r>
            <a:endParaRPr lang="en-US" altLang="ko-KR" dirty="0"/>
          </a:p>
          <a:p>
            <a:pPr lvl="1"/>
            <a:r>
              <a:rPr lang="ko-KR" altLang="en-US" dirty="0"/>
              <a:t>편집</a:t>
            </a:r>
            <a:r>
              <a:rPr lang="en-US" altLang="ko-KR" dirty="0"/>
              <a:t>, </a:t>
            </a:r>
            <a:r>
              <a:rPr lang="ko-KR" altLang="en-US" dirty="0"/>
              <a:t>컴파일</a:t>
            </a:r>
            <a:r>
              <a:rPr lang="en-US" altLang="ko-KR" dirty="0"/>
              <a:t>, </a:t>
            </a:r>
            <a:r>
              <a:rPr lang="ko-KR" altLang="en-US" dirty="0"/>
              <a:t>디버깅을 한번에 할 수 있는 통합된 개발 환경</a:t>
            </a:r>
            <a:endParaRPr lang="en-US" altLang="ko-KR" dirty="0"/>
          </a:p>
          <a:p>
            <a:r>
              <a:rPr lang="ko-KR" altLang="en-US" dirty="0" err="1"/>
              <a:t>이클립스</a:t>
            </a:r>
            <a:r>
              <a:rPr lang="en-US" altLang="ko-KR" dirty="0"/>
              <a:t>(Eclipse)</a:t>
            </a:r>
          </a:p>
          <a:p>
            <a:pPr lvl="1"/>
            <a:r>
              <a:rPr lang="ko-KR" altLang="en-US" dirty="0"/>
              <a:t>자바 응용 프로그램 개발을 위한 통합 개발 환경</a:t>
            </a:r>
            <a:endParaRPr lang="en-US" altLang="ko-KR" dirty="0"/>
          </a:p>
          <a:p>
            <a:pPr lvl="1"/>
            <a:r>
              <a:rPr lang="en-US" altLang="ko-KR" dirty="0"/>
              <a:t>IBM</a:t>
            </a:r>
            <a:r>
              <a:rPr lang="ko-KR" altLang="en-US" dirty="0"/>
              <a:t>에 의해 개발된 오픈 소스 프로젝트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http://www.eclipse.org/downloads/</a:t>
            </a:r>
            <a:r>
              <a:rPr lang="en-US" altLang="ko-KR" dirty="0"/>
              <a:t> </a:t>
            </a:r>
            <a:r>
              <a:rPr lang="ko-KR" altLang="en-US" dirty="0"/>
              <a:t>에서 다운로드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3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프로그램 개발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34005" y="1628800"/>
            <a:ext cx="8153400" cy="576064"/>
          </a:xfrm>
        </p:spPr>
        <p:txBody>
          <a:bodyPr/>
          <a:lstStyle/>
          <a:p>
            <a:r>
              <a:rPr lang="ko-KR" altLang="en-US"/>
              <a:t>자바 프로그램의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33029"/>
            <a:ext cx="7324332" cy="24692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4883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public class Hello2030</a:t>
            </a:r>
          </a:p>
          <a:p>
            <a:pPr lvl="1"/>
            <a:r>
              <a:rPr lang="ko-KR" altLang="en-US" dirty="0"/>
              <a:t>클래스 선언문</a:t>
            </a:r>
            <a:endParaRPr lang="en-US" altLang="ko-KR" dirty="0"/>
          </a:p>
          <a:p>
            <a:pPr lvl="1"/>
            <a:r>
              <a:rPr lang="en-US" altLang="ko-KR" dirty="0"/>
              <a:t>Hello2030</a:t>
            </a:r>
            <a:r>
              <a:rPr lang="ko-KR" altLang="en-US" dirty="0"/>
              <a:t> 은 클래스 이름</a:t>
            </a:r>
            <a:endParaRPr lang="en-US" altLang="ko-KR" dirty="0"/>
          </a:p>
          <a:p>
            <a:pPr lvl="1"/>
            <a:r>
              <a:rPr lang="ko-KR" altLang="en-US" dirty="0"/>
              <a:t>클래스는 </a:t>
            </a:r>
            <a:r>
              <a:rPr lang="en-US" altLang="ko-KR" dirty="0"/>
              <a:t>{</a:t>
            </a:r>
            <a:r>
              <a:rPr lang="ko-KR" altLang="en-US" dirty="0"/>
              <a:t>와 </a:t>
            </a:r>
            <a:r>
              <a:rPr lang="en-US" altLang="ko-KR" dirty="0"/>
              <a:t>} </a:t>
            </a:r>
            <a:r>
              <a:rPr lang="ko-KR" altLang="en-US" dirty="0"/>
              <a:t>사이에 정의</a:t>
            </a:r>
            <a:endParaRPr lang="en-US" altLang="ko-KR" dirty="0"/>
          </a:p>
          <a:p>
            <a:pPr lvl="1"/>
            <a:r>
              <a:rPr lang="ko-KR" altLang="en-US" dirty="0"/>
              <a:t>자바는 하나 이상의 클래스로 구성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자바 프로그램은 </a:t>
            </a:r>
            <a:r>
              <a:rPr lang="en-US" altLang="ko-KR" dirty="0"/>
              <a:t>main() </a:t>
            </a:r>
            <a:r>
              <a:rPr lang="ko-KR" altLang="en-US" dirty="0" err="1"/>
              <a:t>메소드에서</a:t>
            </a:r>
            <a:r>
              <a:rPr lang="ko-KR" altLang="en-US" dirty="0"/>
              <a:t> 실행 시작</a:t>
            </a:r>
            <a:endParaRPr lang="en-US" altLang="ko-KR" dirty="0"/>
          </a:p>
          <a:p>
            <a:pPr lvl="2"/>
            <a:r>
              <a:rPr lang="ko-KR" altLang="en-US" dirty="0"/>
              <a:t>실행을 시작하는 클래스에 </a:t>
            </a:r>
            <a:r>
              <a:rPr lang="en-US" altLang="ko-KR" dirty="0"/>
              <a:t>main() </a:t>
            </a:r>
            <a:r>
              <a:rPr lang="ko-KR" altLang="en-US" dirty="0" err="1"/>
              <a:t>메소드가</a:t>
            </a:r>
            <a:r>
              <a:rPr lang="en-US" altLang="ko-KR" dirty="0"/>
              <a:t> </a:t>
            </a:r>
            <a:r>
              <a:rPr lang="ko-KR" altLang="en-US" dirty="0"/>
              <a:t>반드시 하나 존재</a:t>
            </a:r>
            <a:endParaRPr lang="en-US" altLang="ko-KR" dirty="0"/>
          </a:p>
          <a:p>
            <a:r>
              <a:rPr lang="en-US" altLang="ko-KR" dirty="0" err="1"/>
              <a:t>int</a:t>
            </a:r>
            <a:r>
              <a:rPr lang="en-US" altLang="ko-KR" dirty="0"/>
              <a:t> n = 2030;</a:t>
            </a:r>
          </a:p>
          <a:p>
            <a:pPr lvl="1"/>
            <a:r>
              <a:rPr lang="ko-KR" altLang="en-US" dirty="0"/>
              <a:t>지역 변수 선언</a:t>
            </a:r>
            <a:endParaRPr lang="en-US" altLang="ko-KR" dirty="0"/>
          </a:p>
          <a:p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 err="1"/>
              <a:t>헬로</a:t>
            </a:r>
            <a:r>
              <a:rPr lang="en-US" altLang="ko-KR" dirty="0"/>
              <a:t>"+n);</a:t>
            </a:r>
          </a:p>
          <a:p>
            <a:pPr lvl="1"/>
            <a:r>
              <a:rPr lang="ko-KR" altLang="en-US" dirty="0"/>
              <a:t>화면에 </a:t>
            </a:r>
            <a:r>
              <a:rPr lang="en-US" altLang="ko-KR" dirty="0"/>
              <a:t>"</a:t>
            </a:r>
            <a:r>
              <a:rPr lang="ko-KR" altLang="en-US" dirty="0" err="1"/>
              <a:t>헬로</a:t>
            </a:r>
            <a:r>
              <a:rPr lang="en-US" altLang="ko-KR" dirty="0"/>
              <a:t>2030“</a:t>
            </a:r>
            <a:r>
              <a:rPr lang="ko-KR" altLang="en-US" dirty="0"/>
              <a:t> 출력</a:t>
            </a:r>
            <a:endParaRPr lang="en-US" altLang="ko-KR" dirty="0"/>
          </a:p>
          <a:p>
            <a:pPr lvl="1"/>
            <a:r>
              <a:rPr lang="en-US" altLang="ko-KR" dirty="0" err="1"/>
              <a:t>System.out</a:t>
            </a:r>
            <a:r>
              <a:rPr lang="en-US" altLang="ko-KR" dirty="0"/>
              <a:t> </a:t>
            </a:r>
            <a:r>
              <a:rPr lang="ko-KR" altLang="en-US" dirty="0"/>
              <a:t>객체는 </a:t>
            </a:r>
            <a:r>
              <a:rPr lang="en-US" altLang="ko-KR" dirty="0"/>
              <a:t>JDK</a:t>
            </a:r>
            <a:r>
              <a:rPr lang="ko-KR" altLang="en-US" dirty="0"/>
              <a:t>에서 제공됨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4165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소스 편집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39484"/>
          </a:xfrm>
        </p:spPr>
        <p:txBody>
          <a:bodyPr>
            <a:normAutofit/>
          </a:bodyPr>
          <a:lstStyle/>
          <a:p>
            <a:r>
              <a:rPr lang="ko-KR" altLang="en-US" dirty="0"/>
              <a:t>어떤 편집기를 사용해도 무관</a:t>
            </a:r>
            <a:endParaRPr lang="en-US" altLang="ko-KR" dirty="0"/>
          </a:p>
          <a:p>
            <a:pPr lvl="1"/>
            <a:r>
              <a:rPr lang="ko-KR" altLang="en-US" dirty="0"/>
              <a:t>메모장으로 작성한 샘플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작성 후 </a:t>
            </a:r>
            <a:r>
              <a:rPr lang="en-US" altLang="ko-KR" dirty="0"/>
              <a:t>Hello2030.java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ko-KR" altLang="en-US" dirty="0"/>
              <a:t>반드시 클래스와 동일한 이름으로 파일 저장</a:t>
            </a:r>
            <a:endParaRPr lang="en-US" altLang="ko-KR" dirty="0"/>
          </a:p>
          <a:p>
            <a:pPr lvl="2"/>
            <a:r>
              <a:rPr lang="en-US" altLang="ko-KR" dirty="0"/>
              <a:t>C:\Temp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1"/>
            <a:r>
              <a:rPr lang="ko-KR" altLang="en-US" dirty="0" err="1"/>
              <a:t>확장자</a:t>
            </a:r>
            <a:r>
              <a:rPr lang="ko-KR" altLang="en-US" dirty="0"/>
              <a:t> </a:t>
            </a:r>
            <a:r>
              <a:rPr lang="en-US" altLang="ko-KR" dirty="0"/>
              <a:t>.java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93412" y="2348880"/>
            <a:ext cx="7991872" cy="1910408"/>
            <a:chOff x="693412" y="2204864"/>
            <a:chExt cx="7991872" cy="191040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12" y="2204864"/>
              <a:ext cx="7991872" cy="19104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907704" y="2348880"/>
              <a:ext cx="531863" cy="272415"/>
            </a:xfrm>
            <a:prstGeom prst="wedgeRoundRectCallout">
              <a:avLst>
                <a:gd name="adj1" fmla="val -84639"/>
                <a:gd name="adj2" fmla="val 712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주목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27784" y="2708920"/>
              <a:ext cx="531863" cy="272415"/>
            </a:xfrm>
            <a:prstGeom prst="wedgeRoundRectCallout">
              <a:avLst>
                <a:gd name="adj1" fmla="val -84639"/>
                <a:gd name="adj2" fmla="val 712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주목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6995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소스 컴파일 및 실행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00126" y="4746252"/>
            <a:ext cx="6924202" cy="1131020"/>
            <a:chOff x="600126" y="4604525"/>
            <a:chExt cx="6924202" cy="11310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6708" y="4607912"/>
              <a:ext cx="5557620" cy="11276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234237" y="4899313"/>
              <a:ext cx="1953704" cy="272415"/>
            </a:xfrm>
            <a:prstGeom prst="wedgeRoundRectCallout">
              <a:avLst>
                <a:gd name="adj1" fmla="val -68490"/>
                <a:gd name="adj2" fmla="val 1937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.class </a:t>
              </a:r>
              <a:r>
                <a:rPr lang="ko-KR" altLang="en-US" sz="1000" dirty="0" err="1"/>
                <a:t>확장자를</a:t>
              </a:r>
              <a:r>
                <a:rPr lang="ko-KR" altLang="en-US" sz="1000" dirty="0"/>
                <a:t> 붙이지 않는다</a:t>
              </a:r>
              <a:r>
                <a:rPr lang="en-US" altLang="ko-KR" sz="1000" dirty="0"/>
                <a:t>.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18025" y="5348379"/>
              <a:ext cx="792088" cy="272415"/>
            </a:xfrm>
            <a:prstGeom prst="wedgeRoundRectCallout">
              <a:avLst>
                <a:gd name="adj1" fmla="val 73924"/>
                <a:gd name="adj2" fmla="val -5640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실행 결과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0126" y="4604525"/>
              <a:ext cx="1189599" cy="442674"/>
            </a:xfrm>
            <a:prstGeom prst="wedgeRoundRectCallout">
              <a:avLst>
                <a:gd name="adj1" fmla="val 124009"/>
                <a:gd name="adj2" fmla="val 5153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Hello2030.class </a:t>
              </a:r>
              <a:r>
                <a:rPr lang="ko-KR" altLang="en-US" sz="1000" dirty="0"/>
                <a:t>실행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961652" y="1514619"/>
            <a:ext cx="5220695" cy="2990650"/>
            <a:chOff x="2785000" y="1357611"/>
            <a:chExt cx="5220695" cy="29906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000" y="1357611"/>
              <a:ext cx="5220695" cy="29906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5420902" y="2005683"/>
              <a:ext cx="613535" cy="272415"/>
            </a:xfrm>
            <a:prstGeom prst="wedgeRoundRectCallout">
              <a:avLst>
                <a:gd name="adj1" fmla="val -109453"/>
                <a:gd name="adj2" fmla="val 1937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컴파일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24128" y="2852936"/>
              <a:ext cx="1224136" cy="272415"/>
            </a:xfrm>
            <a:prstGeom prst="wedgeRoundRectCallout">
              <a:avLst>
                <a:gd name="adj1" fmla="val -21823"/>
                <a:gd name="adj2" fmla="val 920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클래스 파일 생성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47888" y="1556792"/>
              <a:ext cx="2008288" cy="272415"/>
            </a:xfrm>
            <a:prstGeom prst="wedgeRoundRectCallout">
              <a:avLst>
                <a:gd name="adj1" fmla="val -66819"/>
                <a:gd name="adj2" fmla="val 4379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C:\Temp </a:t>
              </a:r>
              <a:r>
                <a:rPr lang="ko-KR" altLang="en-US" sz="1000" dirty="0"/>
                <a:t>디렉터리로 이동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24675" y="1763032"/>
            <a:ext cx="1189599" cy="612934"/>
          </a:xfrm>
          <a:prstGeom prst="wedgeRoundRectCallout">
            <a:avLst>
              <a:gd name="adj1" fmla="val 68980"/>
              <a:gd name="adj2" fmla="val 405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Hello2030.java</a:t>
            </a:r>
            <a:r>
              <a:rPr lang="ko-KR" altLang="en-US" sz="1000" dirty="0"/>
              <a:t>는 </a:t>
            </a:r>
            <a:r>
              <a:rPr lang="en-US" altLang="ko-KR" sz="1000" dirty="0"/>
              <a:t>C:\Temp</a:t>
            </a:r>
            <a:r>
              <a:rPr lang="ko-KR" altLang="en-US" sz="1000" dirty="0"/>
              <a:t>에 저장되어 있음</a:t>
            </a:r>
          </a:p>
        </p:txBody>
      </p:sp>
    </p:spTree>
    <p:extLst>
      <p:ext uri="{BB962C8B-B14F-4D97-AF65-F5344CB8AC3E}">
        <p14:creationId xmlns:p14="http://schemas.microsoft.com/office/powerpoint/2010/main" val="297135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789040"/>
            <a:ext cx="5758444" cy="27847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이클립스</a:t>
            </a:r>
            <a:r>
              <a:rPr lang="ko-KR" altLang="en-US" dirty="0"/>
              <a:t> 실행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59796" y="2299754"/>
            <a:ext cx="1740595" cy="272415"/>
          </a:xfrm>
          <a:prstGeom prst="wedgeRoundRectCallout">
            <a:avLst>
              <a:gd name="adj1" fmla="val -84672"/>
              <a:gd name="adj2" fmla="val 300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이클립스</a:t>
            </a:r>
            <a:r>
              <a:rPr lang="ko-KR" altLang="en-US" sz="1000" dirty="0"/>
              <a:t> </a:t>
            </a:r>
            <a:r>
              <a:rPr lang="en-US" altLang="ko-KR" sz="1000" dirty="0"/>
              <a:t>Oxygen  </a:t>
            </a:r>
            <a:r>
              <a:rPr lang="ko-KR" altLang="en-US" sz="1000" dirty="0" err="1"/>
              <a:t>배포판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674789" y="5115072"/>
            <a:ext cx="1814066" cy="272415"/>
          </a:xfrm>
          <a:prstGeom prst="wedgeRoundRectCallout">
            <a:avLst>
              <a:gd name="adj1" fmla="val -48976"/>
              <a:gd name="adj2" fmla="val -1267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작업 공간 폴더 지정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513715"/>
            <a:ext cx="3168352" cy="211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09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이클립스의</a:t>
            </a:r>
            <a:r>
              <a:rPr lang="ko-KR" altLang="en-US" dirty="0"/>
              <a:t> 사용자 인터페이스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00808"/>
            <a:ext cx="6048672" cy="42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11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2776"/>
            <a:ext cx="5937555" cy="4858000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92080" y="2276872"/>
            <a:ext cx="808819" cy="442674"/>
          </a:xfrm>
          <a:prstGeom prst="wedgeRoundRectCallout">
            <a:avLst>
              <a:gd name="adj1" fmla="val -76058"/>
              <a:gd name="adj2" fmla="val -814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Project</a:t>
            </a:r>
          </a:p>
          <a:p>
            <a:r>
              <a:rPr lang="ko-KR" altLang="en-US" sz="1000" dirty="0"/>
              <a:t>메뉴 선택</a:t>
            </a:r>
          </a:p>
        </p:txBody>
      </p:sp>
    </p:spTree>
    <p:extLst>
      <p:ext uri="{BB962C8B-B14F-4D97-AF65-F5344CB8AC3E}">
        <p14:creationId xmlns:p14="http://schemas.microsoft.com/office/powerpoint/2010/main" val="2884042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언어의 진화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1762533" y="571249"/>
            <a:ext cx="6920595" cy="6013286"/>
            <a:chOff x="1762533" y="571249"/>
            <a:chExt cx="6920595" cy="6013286"/>
          </a:xfrm>
        </p:grpSpPr>
        <p:sp>
          <p:nvSpPr>
            <p:cNvPr id="10" name="TextBox 9"/>
            <p:cNvSpPr txBox="1"/>
            <p:nvPr/>
          </p:nvSpPr>
          <p:spPr>
            <a:xfrm>
              <a:off x="5379382" y="571249"/>
              <a:ext cx="84350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Assembly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44137" y="1417649"/>
              <a:ext cx="69121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Fortran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13796" y="1967657"/>
              <a:ext cx="54854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Algol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85743" y="2248991"/>
              <a:ext cx="53251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Basic</a:t>
              </a:r>
              <a:endParaRPr lang="ko-KR" alt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97978" y="2363628"/>
              <a:ext cx="28245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C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98683" y="3166466"/>
              <a:ext cx="503664" cy="276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C++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30837" y="4380446"/>
              <a:ext cx="496098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Java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98922" y="5407070"/>
              <a:ext cx="37542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C#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95948" y="4380447"/>
              <a:ext cx="84952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Javascript</a:t>
              </a:r>
              <a:endParaRPr lang="ko-KR" alt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88070" y="3188874"/>
              <a:ext cx="99642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Objective-C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174180" y="2360992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1972 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146590" y="3166465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1983</a:t>
              </a:r>
              <a:endParaRPr lang="ko-KR" altLang="en-US" sz="12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248972" y="4380446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1995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39011" y="1431548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1954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28760" y="540707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2000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89293" y="1963282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1958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61240" y="224618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1964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84137" y="3842152"/>
              <a:ext cx="9989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Visual Basic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59634" y="383934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1991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407997" y="439435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1995</a:t>
              </a:r>
              <a:endParaRPr lang="ko-KR" altLang="en-US" sz="1200" dirty="0"/>
            </a:p>
          </p:txBody>
        </p:sp>
        <p:cxnSp>
          <p:nvCxnSpPr>
            <p:cNvPr id="34" name="직선 화살표 연결선 33"/>
            <p:cNvCxnSpPr>
              <a:stCxn id="10" idx="2"/>
              <a:endCxn id="12" idx="0"/>
            </p:cNvCxnSpPr>
            <p:nvPr/>
          </p:nvCxnSpPr>
          <p:spPr>
            <a:xfrm>
              <a:off x="5801133" y="848248"/>
              <a:ext cx="1288612" cy="56940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10" idx="2"/>
              <a:endCxn id="15" idx="0"/>
            </p:cNvCxnSpPr>
            <p:nvPr/>
          </p:nvCxnSpPr>
          <p:spPr>
            <a:xfrm flipH="1">
              <a:off x="3939203" y="848248"/>
              <a:ext cx="1861930" cy="151538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2" idx="2"/>
              <a:endCxn id="13" idx="0"/>
            </p:cNvCxnSpPr>
            <p:nvPr/>
          </p:nvCxnSpPr>
          <p:spPr>
            <a:xfrm flipH="1">
              <a:off x="5988070" y="1694648"/>
              <a:ext cx="1101675" cy="2730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5" idx="2"/>
              <a:endCxn id="16" idx="0"/>
            </p:cNvCxnSpPr>
            <p:nvPr/>
          </p:nvCxnSpPr>
          <p:spPr>
            <a:xfrm>
              <a:off x="3939203" y="2640627"/>
              <a:ext cx="11312" cy="52583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>
              <a:stCxn id="15" idx="2"/>
              <a:endCxn id="19" idx="0"/>
            </p:cNvCxnSpPr>
            <p:nvPr/>
          </p:nvCxnSpPr>
          <p:spPr>
            <a:xfrm>
              <a:off x="3939203" y="2640627"/>
              <a:ext cx="1381509" cy="17398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12" idx="2"/>
              <a:endCxn id="14" idx="0"/>
            </p:cNvCxnSpPr>
            <p:nvPr/>
          </p:nvCxnSpPr>
          <p:spPr>
            <a:xfrm>
              <a:off x="7089745" y="1694648"/>
              <a:ext cx="1062257" cy="5543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14" idx="2"/>
              <a:endCxn id="31" idx="0"/>
            </p:cNvCxnSpPr>
            <p:nvPr/>
          </p:nvCxnSpPr>
          <p:spPr>
            <a:xfrm>
              <a:off x="8152002" y="2525990"/>
              <a:ext cx="31631" cy="13161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13" idx="2"/>
              <a:endCxn id="19" idx="0"/>
            </p:cNvCxnSpPr>
            <p:nvPr/>
          </p:nvCxnSpPr>
          <p:spPr>
            <a:xfrm flipH="1">
              <a:off x="5320712" y="2244656"/>
              <a:ext cx="667358" cy="213579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16" idx="2"/>
              <a:endCxn id="17" idx="0"/>
            </p:cNvCxnSpPr>
            <p:nvPr/>
          </p:nvCxnSpPr>
          <p:spPr>
            <a:xfrm>
              <a:off x="3950515" y="3443465"/>
              <a:ext cx="28371" cy="93698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17" idx="2"/>
              <a:endCxn id="18" idx="0"/>
            </p:cNvCxnSpPr>
            <p:nvPr/>
          </p:nvCxnSpPr>
          <p:spPr>
            <a:xfrm>
              <a:off x="3978886" y="4657445"/>
              <a:ext cx="2207748" cy="7496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/>
            <p:cNvSpPr/>
            <p:nvPr/>
          </p:nvSpPr>
          <p:spPr>
            <a:xfrm>
              <a:off x="5546925" y="3188874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1983</a:t>
              </a:r>
              <a:endParaRPr lang="ko-KR" altLang="en-US" sz="1200" dirty="0"/>
            </a:p>
          </p:txBody>
        </p:sp>
        <p:cxnSp>
          <p:nvCxnSpPr>
            <p:cNvPr id="47" name="직선 화살표 연결선 46"/>
            <p:cNvCxnSpPr>
              <a:stCxn id="15" idx="3"/>
              <a:endCxn id="20" idx="0"/>
            </p:cNvCxnSpPr>
            <p:nvPr/>
          </p:nvCxnSpPr>
          <p:spPr>
            <a:xfrm>
              <a:off x="4080428" y="2502128"/>
              <a:ext cx="2405856" cy="6867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3" idx="2"/>
              <a:endCxn id="20" idx="0"/>
            </p:cNvCxnSpPr>
            <p:nvPr/>
          </p:nvCxnSpPr>
          <p:spPr>
            <a:xfrm>
              <a:off x="5988070" y="2244656"/>
              <a:ext cx="498214" cy="94421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31" idx="2"/>
              <a:endCxn id="18" idx="0"/>
            </p:cNvCxnSpPr>
            <p:nvPr/>
          </p:nvCxnSpPr>
          <p:spPr>
            <a:xfrm flipH="1">
              <a:off x="6186634" y="4119151"/>
              <a:ext cx="1996999" cy="1287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330228" y="3647993"/>
              <a:ext cx="44140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Perl</a:t>
              </a:r>
              <a:endParaRPr lang="ko-KR" altLang="en-US" sz="12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770323" y="3645357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1987 </a:t>
              </a:r>
              <a:endParaRPr lang="ko-KR" altLang="en-US" sz="1200" dirty="0"/>
            </a:p>
          </p:txBody>
        </p:sp>
        <p:cxnSp>
          <p:nvCxnSpPr>
            <p:cNvPr id="52" name="직선 화살표 연결선 51"/>
            <p:cNvCxnSpPr>
              <a:stCxn id="15" idx="2"/>
              <a:endCxn id="50" idx="0"/>
            </p:cNvCxnSpPr>
            <p:nvPr/>
          </p:nvCxnSpPr>
          <p:spPr>
            <a:xfrm flipH="1">
              <a:off x="2550930" y="2640627"/>
              <a:ext cx="1388273" cy="10073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2317280" y="4380445"/>
              <a:ext cx="47320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PHP</a:t>
              </a:r>
              <a:endParaRPr lang="ko-KR" alt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794250" y="4368937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1995 </a:t>
              </a:r>
              <a:endParaRPr lang="ko-KR" altLang="en-US" sz="1200" dirty="0"/>
            </a:p>
          </p:txBody>
        </p:sp>
        <p:cxnSp>
          <p:nvCxnSpPr>
            <p:cNvPr id="55" name="직선 화살표 연결선 54"/>
            <p:cNvCxnSpPr>
              <a:stCxn id="50" idx="2"/>
              <a:endCxn id="53" idx="0"/>
            </p:cNvCxnSpPr>
            <p:nvPr/>
          </p:nvCxnSpPr>
          <p:spPr>
            <a:xfrm>
              <a:off x="2550930" y="3924992"/>
              <a:ext cx="2953" cy="45545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726289" y="5325630"/>
              <a:ext cx="41229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JSP</a:t>
              </a:r>
              <a:endParaRPr lang="ko-KR" altLang="en-US" sz="1200" dirty="0"/>
            </a:p>
          </p:txBody>
        </p:sp>
        <p:cxnSp>
          <p:nvCxnSpPr>
            <p:cNvPr id="66" name="직선 화살표 연결선 65"/>
            <p:cNvCxnSpPr>
              <a:stCxn id="17" idx="2"/>
              <a:endCxn id="60" idx="0"/>
            </p:cNvCxnSpPr>
            <p:nvPr/>
          </p:nvCxnSpPr>
          <p:spPr>
            <a:xfrm>
              <a:off x="3978886" y="4657445"/>
              <a:ext cx="953549" cy="6681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직사각형 69"/>
            <p:cNvSpPr/>
            <p:nvPr/>
          </p:nvSpPr>
          <p:spPr>
            <a:xfrm>
              <a:off x="4268948" y="5337024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1999</a:t>
              </a:r>
              <a:endParaRPr lang="ko-KR" altLang="en-US" sz="12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303942" y="5852695"/>
              <a:ext cx="728981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Java 9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83" name="직선 화살표 연결선 82"/>
            <p:cNvCxnSpPr>
              <a:stCxn id="17" idx="2"/>
              <a:endCxn id="82" idx="0"/>
            </p:cNvCxnSpPr>
            <p:nvPr/>
          </p:nvCxnSpPr>
          <p:spPr>
            <a:xfrm flipH="1">
              <a:off x="2668433" y="4657445"/>
              <a:ext cx="1310453" cy="119525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/>
            <p:cNvSpPr/>
            <p:nvPr/>
          </p:nvSpPr>
          <p:spPr>
            <a:xfrm>
              <a:off x="1763688" y="5849447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2017</a:t>
              </a:r>
              <a:endParaRPr lang="ko-KR" alt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302788" y="6307536"/>
              <a:ext cx="730136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Java 10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762533" y="6304288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2018</a:t>
              </a:r>
              <a:endParaRPr lang="ko-KR" altLang="en-US" sz="1200" dirty="0"/>
            </a:p>
          </p:txBody>
        </p:sp>
        <p:cxnSp>
          <p:nvCxnSpPr>
            <p:cNvPr id="8" name="직선 화살표 연결선 7"/>
            <p:cNvCxnSpPr>
              <a:stCxn id="82" idx="2"/>
              <a:endCxn id="57" idx="0"/>
            </p:cNvCxnSpPr>
            <p:nvPr/>
          </p:nvCxnSpPr>
          <p:spPr>
            <a:xfrm flipH="1">
              <a:off x="2667856" y="6129694"/>
              <a:ext cx="577" cy="1778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모서리가 둥근 사각형 설명선 20"/>
            <p:cNvSpPr/>
            <p:nvPr/>
          </p:nvSpPr>
          <p:spPr>
            <a:xfrm>
              <a:off x="4079250" y="6062265"/>
              <a:ext cx="1947025" cy="274138"/>
            </a:xfrm>
            <a:prstGeom prst="wedgeRoundRectCallout">
              <a:avLst>
                <a:gd name="adj1" fmla="val -103360"/>
                <a:gd name="adj2" fmla="val -7135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플랫폼과 클래스의 모듈화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7132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22086"/>
            <a:ext cx="5323254" cy="39733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16632"/>
            <a:ext cx="4339190" cy="6564257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3648" y="3068960"/>
            <a:ext cx="1296144" cy="272415"/>
          </a:xfrm>
          <a:prstGeom prst="wedgeRoundRectCallout">
            <a:avLst>
              <a:gd name="adj1" fmla="val -37397"/>
              <a:gd name="adj2" fmla="val 1591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Java Project </a:t>
            </a:r>
            <a:r>
              <a:rPr lang="ko-KR" altLang="en-US" sz="1000" dirty="0"/>
              <a:t>선택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6136" y="956488"/>
            <a:ext cx="1368152" cy="272415"/>
          </a:xfrm>
          <a:prstGeom prst="wedgeRoundRectCallout">
            <a:avLst>
              <a:gd name="adj1" fmla="val -42488"/>
              <a:gd name="adj2" fmla="val 829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프로젝트 이름 지정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804248" y="1844824"/>
            <a:ext cx="1517144" cy="442674"/>
          </a:xfrm>
          <a:prstGeom prst="wedgeRoundRectCallout">
            <a:avLst>
              <a:gd name="adj1" fmla="val -39043"/>
              <a:gd name="adj2" fmla="val 680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 컴퓨터에 </a:t>
            </a:r>
            <a:r>
              <a:rPr lang="en-US" altLang="ko-KR" sz="1000" dirty="0"/>
              <a:t>JDK 10</a:t>
            </a:r>
            <a:r>
              <a:rPr lang="ko-KR" altLang="en-US" sz="1000" dirty="0"/>
              <a:t>이 설치되어 있음</a:t>
            </a:r>
            <a:r>
              <a:rPr lang="en-US" altLang="ko-KR" sz="1000" dirty="0"/>
              <a:t>. </a:t>
            </a:r>
            <a:r>
              <a:rPr lang="ko-KR" altLang="en-US" sz="1000" dirty="0"/>
              <a:t>자동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94768" y="5949280"/>
            <a:ext cx="864096" cy="272415"/>
          </a:xfrm>
          <a:prstGeom prst="wedgeRoundRectCallout">
            <a:avLst>
              <a:gd name="adj1" fmla="val -14583"/>
              <a:gd name="adj2" fmla="val 864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/>
              <a:t>Finish </a:t>
            </a:r>
            <a:r>
              <a:rPr lang="ko-KR" altLang="en-US" sz="1000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2584579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720080"/>
          </a:xfrm>
        </p:spPr>
        <p:txBody>
          <a:bodyPr>
            <a:normAutofit/>
          </a:bodyPr>
          <a:lstStyle/>
          <a:p>
            <a:r>
              <a:rPr lang="ko-KR" altLang="en-US" dirty="0"/>
              <a:t>모듈과 관련된 창에서 </a:t>
            </a:r>
            <a:r>
              <a:rPr lang="en-US" altLang="ko-KR" dirty="0"/>
              <a:t>“Don’t Create”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071142"/>
            <a:ext cx="6267229" cy="45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8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71"/>
    </mc:Choice>
    <mc:Fallback xmlns="">
      <p:transition spd="slow" advTm="3507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생성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3528" y="1484784"/>
            <a:ext cx="312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File-&gt;New-&gt;Class </a:t>
            </a:r>
            <a:r>
              <a:rPr lang="ko-KR" altLang="en-US" dirty="0"/>
              <a:t>메뉴 선택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475656" y="332656"/>
            <a:ext cx="7290392" cy="6128817"/>
            <a:chOff x="1475656" y="332656"/>
            <a:chExt cx="7290392" cy="612881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1273" y="332656"/>
              <a:ext cx="5034775" cy="612881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72225" y="1265816"/>
              <a:ext cx="581946" cy="272415"/>
            </a:xfrm>
            <a:prstGeom prst="wedgeRoundRectCallout">
              <a:avLst>
                <a:gd name="adj1" fmla="val -60102"/>
                <a:gd name="adj2" fmla="val 6809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주목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51464" y="2276871"/>
              <a:ext cx="1230458" cy="272415"/>
            </a:xfrm>
            <a:prstGeom prst="wedgeRoundRectCallout">
              <a:avLst>
                <a:gd name="adj1" fmla="val -74658"/>
                <a:gd name="adj2" fmla="val 404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클래스 이름 입력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48264" y="5681954"/>
              <a:ext cx="864096" cy="272415"/>
            </a:xfrm>
            <a:prstGeom prst="wedgeRoundRectCallout">
              <a:avLst>
                <a:gd name="adj1" fmla="val -14583"/>
                <a:gd name="adj2" fmla="val 8645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Finish </a:t>
              </a:r>
              <a:r>
                <a:rPr lang="ko-KR" altLang="en-US" sz="1000" dirty="0"/>
                <a:t>선택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5656" y="4293096"/>
              <a:ext cx="2945306" cy="272415"/>
            </a:xfrm>
            <a:prstGeom prst="wedgeRoundRectCallout">
              <a:avLst>
                <a:gd name="adj1" fmla="val 63272"/>
                <a:gd name="adj2" fmla="val -2567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main()</a:t>
              </a:r>
              <a:r>
                <a:rPr lang="ko-KR" altLang="en-US" sz="1000" dirty="0"/>
                <a:t>을 체크하면 자동으로 </a:t>
              </a:r>
              <a:r>
                <a:rPr lang="en-US" altLang="ko-KR" sz="1000" dirty="0"/>
                <a:t>main() </a:t>
              </a:r>
              <a:r>
                <a:rPr lang="ko-KR" altLang="en-US" sz="1000" dirty="0" err="1"/>
                <a:t>메소드</a:t>
              </a:r>
              <a:r>
                <a:rPr lang="ko-KR" altLang="en-US" sz="1000" dirty="0"/>
                <a:t> 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8549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생성된 자바 소스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843875" y="1556792"/>
            <a:ext cx="7775862" cy="4096647"/>
            <a:chOff x="843875" y="1556792"/>
            <a:chExt cx="7775862" cy="409664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875" y="1556792"/>
              <a:ext cx="7775862" cy="409664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744665" y="2636912"/>
              <a:ext cx="482970" cy="272415"/>
            </a:xfrm>
            <a:prstGeom prst="wedgeRoundRectCallout">
              <a:avLst>
                <a:gd name="adj1" fmla="val -44013"/>
                <a:gd name="adj2" fmla="val 8885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주목</a:t>
              </a:r>
              <a:endParaRPr lang="ko-KR" altLang="en-US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00192" y="3140968"/>
              <a:ext cx="482970" cy="272415"/>
            </a:xfrm>
            <a:prstGeom prst="wedgeRoundRectCallout">
              <a:avLst>
                <a:gd name="adj1" fmla="val -44013"/>
                <a:gd name="adj2" fmla="val 8885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주목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35696" y="4725144"/>
              <a:ext cx="482970" cy="272415"/>
            </a:xfrm>
            <a:prstGeom prst="wedgeRoundRectCallout">
              <a:avLst>
                <a:gd name="adj1" fmla="val -12784"/>
                <a:gd name="adj2" fmla="val -9801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주목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02623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소스 편집과 컴파일 및 실행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21837" y="1484784"/>
            <a:ext cx="6502491" cy="4292510"/>
            <a:chOff x="1021837" y="1484784"/>
            <a:chExt cx="6502491" cy="429251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837" y="1620991"/>
              <a:ext cx="6502491" cy="4156303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2093673" y="2056692"/>
              <a:ext cx="504056" cy="2642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93673" y="1484784"/>
              <a:ext cx="876064" cy="272415"/>
            </a:xfrm>
            <a:prstGeom prst="wedgeRoundRectCallout">
              <a:avLst>
                <a:gd name="adj1" fmla="val -20995"/>
                <a:gd name="adj2" fmla="val 18660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실행 버튼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41573" y="1556792"/>
              <a:ext cx="1618858" cy="272415"/>
            </a:xfrm>
            <a:prstGeom prst="wedgeRoundRectCallout">
              <a:avLst>
                <a:gd name="adj1" fmla="val -27664"/>
                <a:gd name="adj2" fmla="val 1163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Run -&gt; Run </a:t>
              </a:r>
              <a:r>
                <a:rPr lang="ko-KR" altLang="en-US" sz="1000" dirty="0"/>
                <a:t>실행 메뉴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53715" y="5229224"/>
              <a:ext cx="948072" cy="272415"/>
            </a:xfrm>
            <a:prstGeom prst="wedgeRoundRectCallout">
              <a:avLst>
                <a:gd name="adj1" fmla="val 103123"/>
                <a:gd name="adj2" fmla="val -5732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콘솔 윈도우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07704" y="4805269"/>
              <a:ext cx="840095" cy="272415"/>
            </a:xfrm>
            <a:prstGeom prst="wedgeRoundRectCallout">
              <a:avLst>
                <a:gd name="adj1" fmla="val 75265"/>
                <a:gd name="adj2" fmla="val 265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실행 결과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49211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언어의 전 세계적인 활용도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TIOBE </a:t>
            </a:r>
            <a:r>
              <a:rPr lang="ko-KR" altLang="en-US" dirty="0"/>
              <a:t>인덱스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www.tiobe.com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프로그래밍 언어의 인기 순위를 매기는 사이트</a:t>
            </a:r>
            <a:endParaRPr lang="en-US" altLang="ko-KR" dirty="0"/>
          </a:p>
          <a:p>
            <a:r>
              <a:rPr lang="ko-KR" altLang="en-US" dirty="0"/>
              <a:t>자바는 지난 </a:t>
            </a:r>
            <a:r>
              <a:rPr lang="en-US" altLang="ko-KR" dirty="0"/>
              <a:t>10</a:t>
            </a:r>
            <a:r>
              <a:rPr lang="ko-KR" altLang="en-US" dirty="0"/>
              <a:t>년 동안 </a:t>
            </a:r>
            <a:r>
              <a:rPr lang="en-US" altLang="ko-KR" dirty="0"/>
              <a:t>1</a:t>
            </a:r>
            <a:r>
              <a:rPr lang="ko-KR" altLang="en-US" dirty="0"/>
              <a:t>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004048" y="4953859"/>
            <a:ext cx="3528392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  <a:spcAft>
                <a:spcPts val="40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(www.tiobe.com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사이트 참고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, 2017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월 기준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78" y="2802680"/>
            <a:ext cx="7967270" cy="215994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989325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-111460"/>
            <a:ext cx="8153400" cy="680120"/>
          </a:xfrm>
        </p:spPr>
        <p:txBody>
          <a:bodyPr/>
          <a:lstStyle/>
          <a:p>
            <a:r>
              <a:rPr lang="ko-KR" altLang="en-US"/>
              <a:t>자바 응용의 종류 </a:t>
            </a:r>
            <a:r>
              <a:rPr lang="en-US" altLang="ko-KR"/>
              <a:t>: </a:t>
            </a:r>
            <a:r>
              <a:rPr lang="ko-KR" altLang="en-US"/>
              <a:t>데스크톱 응용프로그램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가장 전형적인 자바 응용프로그램</a:t>
            </a:r>
            <a:endParaRPr lang="en-US" altLang="ko-KR"/>
          </a:p>
          <a:p>
            <a:pPr lvl="1"/>
            <a:r>
              <a:rPr lang="en-US" altLang="ko-KR" dirty="0"/>
              <a:t>PC </a:t>
            </a:r>
            <a:r>
              <a:rPr lang="ko-KR" altLang="en-US" dirty="0"/>
              <a:t>등의 데스크톱 컴퓨터에 설치되어 실행</a:t>
            </a:r>
            <a:endParaRPr lang="en-US" altLang="ko-KR" dirty="0"/>
          </a:p>
          <a:p>
            <a:pPr lvl="1"/>
            <a:r>
              <a:rPr lang="en-US" altLang="ko-KR" dirty="0"/>
              <a:t>JRE</a:t>
            </a:r>
            <a:r>
              <a:rPr lang="ko-KR" altLang="en-US" dirty="0"/>
              <a:t>가 설치된 어떤 환경에서도 실행</a:t>
            </a:r>
            <a:endParaRPr lang="en-US" altLang="ko-KR" dirty="0"/>
          </a:p>
          <a:p>
            <a:pPr lvl="2"/>
            <a:r>
              <a:rPr lang="ko-KR" altLang="en-US" dirty="0"/>
              <a:t>다른 응용프로그램의 도움이 필요 없이 단독으로 실행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068960"/>
            <a:ext cx="3113776" cy="27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38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순서도: 처리 6"/>
          <p:cNvSpPr/>
          <p:nvPr/>
        </p:nvSpPr>
        <p:spPr>
          <a:xfrm>
            <a:off x="285720" y="3643314"/>
            <a:ext cx="2143140" cy="257176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웹 브라우저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응용의 종류 </a:t>
            </a:r>
            <a:r>
              <a:rPr lang="en-US" altLang="ko-KR" dirty="0"/>
              <a:t>: </a:t>
            </a:r>
            <a:r>
              <a:rPr lang="ko-KR" altLang="en-US" dirty="0" err="1"/>
              <a:t>서블릿</a:t>
            </a:r>
            <a:r>
              <a:rPr lang="ko-KR" altLang="en-US" dirty="0"/>
              <a:t> 응용프로그램</a:t>
            </a: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295176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서블릿</a:t>
            </a:r>
            <a:r>
              <a:rPr lang="en-US" altLang="ko-KR" sz="2000" dirty="0"/>
              <a:t>(servlet)</a:t>
            </a:r>
          </a:p>
          <a:p>
            <a:pPr lvl="1"/>
            <a:r>
              <a:rPr lang="ko-KR" altLang="en-US" sz="1800" dirty="0"/>
              <a:t>애플릿과 반대로 서버에서 실행되는 자바 프로그램</a:t>
            </a:r>
            <a:endParaRPr lang="en-US" altLang="ko-KR" sz="1800" dirty="0"/>
          </a:p>
          <a:p>
            <a:pPr lvl="2"/>
            <a:r>
              <a:rPr lang="ko-KR" altLang="en-US" sz="1600" dirty="0"/>
              <a:t>서버 클라이언트 모델에서 </a:t>
            </a:r>
            <a:r>
              <a:rPr lang="ko-KR" altLang="en-US" sz="1600" dirty="0" err="1"/>
              <a:t>서블릿과</a:t>
            </a:r>
            <a:r>
              <a:rPr lang="ko-KR" altLang="en-US" sz="1600" dirty="0"/>
              <a:t> 애플릿이 각각 통신하면서 실행</a:t>
            </a:r>
            <a:endParaRPr lang="en-US" altLang="ko-KR" sz="1600" dirty="0"/>
          </a:p>
          <a:p>
            <a:pPr lvl="1"/>
            <a:r>
              <a:rPr lang="ko-KR" altLang="en-US" sz="1800" dirty="0"/>
              <a:t>데이터베이스 서버 및 기타 서버와 연동하는 복잡한 기능 구현 시 사용</a:t>
            </a:r>
            <a:endParaRPr lang="en-US" altLang="ko-KR" sz="1800" dirty="0"/>
          </a:p>
          <a:p>
            <a:pPr lvl="1"/>
            <a:r>
              <a:rPr lang="ko-KR" altLang="en-US" sz="1800" dirty="0"/>
              <a:t>사용자 인터페이스가 필요 없는 응용</a:t>
            </a:r>
            <a:endParaRPr lang="en-US" altLang="ko-KR" sz="1800" dirty="0"/>
          </a:p>
          <a:p>
            <a:pPr lvl="1"/>
            <a:r>
              <a:rPr lang="ko-KR" altLang="en-US" sz="1800" dirty="0"/>
              <a:t>웹 서버에 의해 실행 통제 받음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4" y="4005064"/>
            <a:ext cx="2062722" cy="2085968"/>
          </a:xfrm>
          <a:prstGeom prst="rect">
            <a:avLst/>
          </a:prstGeom>
        </p:spPr>
      </p:pic>
      <p:sp>
        <p:nvSpPr>
          <p:cNvPr id="9" name="구름 8"/>
          <p:cNvSpPr/>
          <p:nvPr/>
        </p:nvSpPr>
        <p:spPr>
          <a:xfrm>
            <a:off x="2857488" y="4500570"/>
            <a:ext cx="1428760" cy="785818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인터넷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5000628" y="3714752"/>
            <a:ext cx="2071702" cy="250033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웹 서버</a:t>
            </a:r>
          </a:p>
        </p:txBody>
      </p:sp>
      <p:cxnSp>
        <p:nvCxnSpPr>
          <p:cNvPr id="11" name="직선 화살표 연결선 10"/>
          <p:cNvCxnSpPr>
            <a:stCxn id="7" idx="3"/>
            <a:endCxn id="9" idx="2"/>
          </p:cNvCxnSpPr>
          <p:nvPr/>
        </p:nvCxnSpPr>
        <p:spPr>
          <a:xfrm flipV="1">
            <a:off x="2428860" y="4893479"/>
            <a:ext cx="433060" cy="3571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9" idx="0"/>
            <a:endCxn id="10" idx="1"/>
          </p:cNvCxnSpPr>
          <p:nvPr/>
        </p:nvCxnSpPr>
        <p:spPr>
          <a:xfrm>
            <a:off x="4285057" y="4893479"/>
            <a:ext cx="715571" cy="7143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처리 12"/>
          <p:cNvSpPr/>
          <p:nvPr/>
        </p:nvSpPr>
        <p:spPr>
          <a:xfrm>
            <a:off x="5214942" y="4429132"/>
            <a:ext cx="1643074" cy="1571636"/>
          </a:xfrm>
          <a:prstGeom prst="flowChart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</a:rPr>
              <a:t>JVM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5429256" y="4929198"/>
            <a:ext cx="1214446" cy="785818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servlet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endCxn id="14" idx="1"/>
          </p:cNvCxnSpPr>
          <p:nvPr/>
        </p:nvCxnSpPr>
        <p:spPr>
          <a:xfrm>
            <a:off x="4071934" y="5072074"/>
            <a:ext cx="1357322" cy="250033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처리 15"/>
          <p:cNvSpPr/>
          <p:nvPr/>
        </p:nvSpPr>
        <p:spPr>
          <a:xfrm>
            <a:off x="7715272" y="4005064"/>
            <a:ext cx="961184" cy="495506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서버</a:t>
            </a:r>
          </a:p>
        </p:txBody>
      </p:sp>
      <p:cxnSp>
        <p:nvCxnSpPr>
          <p:cNvPr id="17" name="직선 화살표 연결선 16"/>
          <p:cNvCxnSpPr>
            <a:endCxn id="16" idx="1"/>
          </p:cNvCxnSpPr>
          <p:nvPr/>
        </p:nvCxnSpPr>
        <p:spPr>
          <a:xfrm flipV="1">
            <a:off x="6643702" y="4252817"/>
            <a:ext cx="1071570" cy="89069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처리 17"/>
          <p:cNvSpPr/>
          <p:nvPr/>
        </p:nvSpPr>
        <p:spPr>
          <a:xfrm>
            <a:off x="7715272" y="5429264"/>
            <a:ext cx="961184" cy="448008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4" idx="3"/>
            <a:endCxn id="18" idx="1"/>
          </p:cNvCxnSpPr>
          <p:nvPr/>
        </p:nvCxnSpPr>
        <p:spPr>
          <a:xfrm>
            <a:off x="6643702" y="5322107"/>
            <a:ext cx="1071570" cy="33116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10863" y="4857760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786182" y="5214950"/>
            <a:ext cx="1214446" cy="285752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1818955" y="5072074"/>
            <a:ext cx="1109971" cy="214314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1872303" y="5214950"/>
            <a:ext cx="1270937" cy="259446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58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ko-KR" altLang="en-US" dirty="0" err="1"/>
              <a:t>모바일</a:t>
            </a:r>
            <a:r>
              <a:rPr lang="ko-KR" altLang="en-US" dirty="0"/>
              <a:t> 응용 </a:t>
            </a:r>
            <a:r>
              <a:rPr lang="en-US" altLang="ko-KR" dirty="0"/>
              <a:t>: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안드로이드</a:t>
            </a:r>
            <a:endParaRPr lang="en-US" altLang="ko-KR" sz="1800" dirty="0"/>
          </a:p>
          <a:p>
            <a:pPr lvl="1"/>
            <a:r>
              <a:rPr lang="ko-KR" altLang="en-US" sz="1600" dirty="0" err="1"/>
              <a:t>구글의</a:t>
            </a:r>
            <a:r>
              <a:rPr lang="ko-KR" altLang="en-US" sz="1600" dirty="0"/>
              <a:t> 주도로 여러 </a:t>
            </a:r>
            <a:r>
              <a:rPr lang="ko-KR" altLang="en-US" sz="1600" dirty="0" err="1"/>
              <a:t>모바일</a:t>
            </a:r>
            <a:r>
              <a:rPr lang="ko-KR" altLang="en-US" sz="1600" dirty="0"/>
              <a:t> 회사가 모여 구성한 </a:t>
            </a:r>
            <a:r>
              <a:rPr lang="en-US" altLang="ko-KR" sz="1600" dirty="0"/>
              <a:t>OHA(Open Handset Alliance)</a:t>
            </a:r>
            <a:r>
              <a:rPr lang="ko-KR" altLang="en-US" sz="1600" dirty="0"/>
              <a:t>에서 만든 무료 모바일 플랫폼</a:t>
            </a:r>
            <a:endParaRPr lang="en-US" altLang="ko-KR" sz="1600" dirty="0"/>
          </a:p>
          <a:p>
            <a:pPr lvl="1"/>
            <a:r>
              <a:rPr lang="ko-KR" altLang="en-US" sz="1600" dirty="0"/>
              <a:t>개발 언어는 자바를 사용하나 </a:t>
            </a:r>
            <a:r>
              <a:rPr lang="en-US" altLang="ko-KR" sz="1600" dirty="0"/>
              <a:t>JVM</a:t>
            </a:r>
            <a:r>
              <a:rPr lang="ko-KR" altLang="en-US" sz="1600" dirty="0"/>
              <a:t>에 해당하는 </a:t>
            </a:r>
            <a:r>
              <a:rPr lang="en-US" altLang="ko-KR" sz="1600" dirty="0" err="1"/>
              <a:t>Dalvik</a:t>
            </a:r>
            <a:r>
              <a:rPr lang="ko-KR" altLang="en-US" sz="1600" dirty="0"/>
              <a:t>은 기존 바이트 코드와 호환성이 없어 변환 필요</a:t>
            </a:r>
            <a:endParaRPr lang="en-US" altLang="ko-KR" sz="16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412776"/>
            <a:ext cx="275550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8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특성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플랫폼 독립성</a:t>
            </a:r>
            <a:endParaRPr lang="en-US" altLang="ko-KR" dirty="0"/>
          </a:p>
          <a:p>
            <a:pPr lvl="1"/>
            <a:r>
              <a:rPr lang="ko-KR" altLang="en-US" dirty="0"/>
              <a:t>자바 프로그램은 플랫폼에 상관없이 어디서든지 실행</a:t>
            </a:r>
            <a:endParaRPr lang="en-US" altLang="ko-KR" dirty="0"/>
          </a:p>
          <a:p>
            <a:r>
              <a:rPr lang="ko-KR" altLang="en-US" dirty="0"/>
              <a:t>객체지향</a:t>
            </a:r>
            <a:endParaRPr lang="en-US" altLang="ko-KR" dirty="0"/>
          </a:p>
          <a:p>
            <a:pPr lvl="1"/>
            <a:r>
              <a:rPr lang="ko-KR" altLang="en-US" dirty="0" err="1"/>
              <a:t>상속성</a:t>
            </a:r>
            <a:r>
              <a:rPr lang="en-US" altLang="ko-KR" dirty="0"/>
              <a:t>, </a:t>
            </a:r>
            <a:r>
              <a:rPr lang="ko-KR" altLang="en-US" dirty="0" err="1"/>
              <a:t>다형성</a:t>
            </a:r>
            <a:r>
              <a:rPr lang="en-US" altLang="ko-KR" dirty="0"/>
              <a:t>, </a:t>
            </a:r>
            <a:r>
              <a:rPr lang="ko-KR" altLang="en-US" dirty="0"/>
              <a:t>캡슐화</a:t>
            </a:r>
            <a:endParaRPr lang="en-US" altLang="ko-KR" dirty="0"/>
          </a:p>
          <a:p>
            <a:r>
              <a:rPr lang="ko-KR" altLang="en-US" dirty="0"/>
              <a:t>클래스로 캡슐화</a:t>
            </a:r>
            <a:endParaRPr lang="en-US" altLang="ko-KR" dirty="0"/>
          </a:p>
          <a:p>
            <a:pPr lvl="1"/>
            <a:r>
              <a:rPr lang="ko-KR" altLang="en-US" dirty="0"/>
              <a:t>클래스 내에 모든 변수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), </a:t>
            </a:r>
            <a:r>
              <a:rPr lang="ko-KR" altLang="en-US" dirty="0"/>
              <a:t>함수</a:t>
            </a:r>
            <a:r>
              <a:rPr lang="en-US" altLang="ko-KR" dirty="0"/>
              <a:t>(</a:t>
            </a:r>
            <a:r>
              <a:rPr lang="ko-KR" altLang="en-US" dirty="0" err="1"/>
              <a:t>메소드</a:t>
            </a:r>
            <a:r>
              <a:rPr lang="en-US" altLang="ko-KR" dirty="0"/>
              <a:t>) </a:t>
            </a:r>
            <a:r>
              <a:rPr lang="ko-KR" altLang="en-US" dirty="0"/>
              <a:t>구현해야 함</a:t>
            </a:r>
            <a:endParaRPr lang="en-US" altLang="ko-KR" dirty="0"/>
          </a:p>
          <a:p>
            <a:pPr lvl="1"/>
            <a:r>
              <a:rPr lang="ko-KR" altLang="en-US" dirty="0"/>
              <a:t>클래스 안에서 새로운 클래스</a:t>
            </a:r>
            <a:r>
              <a:rPr lang="en-US" altLang="ko-KR" dirty="0"/>
              <a:t>(</a:t>
            </a:r>
            <a:r>
              <a:rPr lang="ko-KR" altLang="en-US" dirty="0"/>
              <a:t>내부 클래스</a:t>
            </a:r>
            <a:r>
              <a:rPr lang="en-US" altLang="ko-KR" dirty="0"/>
              <a:t>)</a:t>
            </a:r>
            <a:r>
              <a:rPr lang="ko-KR" altLang="en-US" dirty="0"/>
              <a:t> 작성 가능</a:t>
            </a:r>
            <a:endParaRPr lang="en-US" altLang="ko-KR" dirty="0"/>
          </a:p>
          <a:p>
            <a:r>
              <a:rPr lang="ko-KR" altLang="en-US" dirty="0"/>
              <a:t>소스</a:t>
            </a:r>
            <a:r>
              <a:rPr lang="en-US" altLang="ko-KR" dirty="0"/>
              <a:t>(.java)</a:t>
            </a:r>
            <a:r>
              <a:rPr lang="ko-KR" altLang="en-US" dirty="0"/>
              <a:t>와 클래스</a:t>
            </a:r>
            <a:r>
              <a:rPr lang="en-US" altLang="ko-KR" dirty="0"/>
              <a:t>(.class)</a:t>
            </a:r>
            <a:r>
              <a:rPr lang="ko-KR" altLang="en-US" dirty="0"/>
              <a:t> 파일</a:t>
            </a:r>
            <a:endParaRPr lang="en-US" altLang="ko-KR" dirty="0"/>
          </a:p>
          <a:p>
            <a:pPr lvl="1"/>
            <a:r>
              <a:rPr lang="ko-KR" altLang="en-US" dirty="0"/>
              <a:t>하나의 소스 파일에 여러 클래스 작성 가능</a:t>
            </a:r>
            <a:endParaRPr lang="en-US" altLang="ko-KR" dirty="0"/>
          </a:p>
          <a:p>
            <a:pPr lvl="2"/>
            <a:r>
              <a:rPr lang="en-US" altLang="ko-KR" dirty="0"/>
              <a:t>public </a:t>
            </a:r>
            <a:r>
              <a:rPr lang="ko-KR" altLang="en-US" dirty="0"/>
              <a:t>클래스는 하나만 가능</a:t>
            </a:r>
            <a:endParaRPr lang="en-US" altLang="ko-KR" dirty="0"/>
          </a:p>
          <a:p>
            <a:pPr lvl="2"/>
            <a:r>
              <a:rPr lang="ko-KR" altLang="en-US" dirty="0"/>
              <a:t>소스 파일의 이름과 </a:t>
            </a:r>
            <a:r>
              <a:rPr lang="en-US" altLang="ko-KR" dirty="0"/>
              <a:t>public</a:t>
            </a:r>
            <a:r>
              <a:rPr lang="ko-KR" altLang="en-US" dirty="0"/>
              <a:t>으로 선언된 클래스 이름은 같아야 함</a:t>
            </a:r>
            <a:endParaRPr lang="en-US" altLang="ko-KR" dirty="0"/>
          </a:p>
          <a:p>
            <a:pPr lvl="1"/>
            <a:r>
              <a:rPr lang="ko-KR" altLang="en-US" dirty="0" err="1"/>
              <a:t>컴파일된</a:t>
            </a:r>
            <a:r>
              <a:rPr lang="ko-KR" altLang="en-US" dirty="0"/>
              <a:t> 클래스 파일</a:t>
            </a:r>
            <a:r>
              <a:rPr lang="en-US" altLang="ko-KR" dirty="0"/>
              <a:t>(.class)</a:t>
            </a:r>
            <a:r>
              <a:rPr lang="ko-KR" altLang="en-US" dirty="0"/>
              <a:t>에는 클래스는</a:t>
            </a:r>
            <a:r>
              <a:rPr lang="en-US" altLang="ko-KR" dirty="0"/>
              <a:t> </a:t>
            </a:r>
            <a:r>
              <a:rPr lang="ko-KR" altLang="en-US" dirty="0"/>
              <a:t>하나만 존재</a:t>
            </a:r>
            <a:endParaRPr lang="en-US" altLang="ko-KR" dirty="0"/>
          </a:p>
          <a:p>
            <a:pPr lvl="2"/>
            <a:r>
              <a:rPr lang="ko-KR" altLang="en-US" dirty="0"/>
              <a:t>다수의 클래스를 가진 자바 소스</a:t>
            </a:r>
            <a:r>
              <a:rPr lang="en-US" altLang="ko-KR" dirty="0"/>
              <a:t>(.java)</a:t>
            </a:r>
            <a:r>
              <a:rPr lang="ko-KR" altLang="en-US" dirty="0"/>
              <a:t>를 </a:t>
            </a:r>
            <a:r>
              <a:rPr lang="ko-KR" altLang="en-US" dirty="0" err="1"/>
              <a:t>컴파일하면</a:t>
            </a:r>
            <a:r>
              <a:rPr lang="ko-KR" altLang="en-US" dirty="0"/>
              <a:t> 클래스마다 별도 클래스 파일</a:t>
            </a:r>
            <a:r>
              <a:rPr lang="en-US" altLang="ko-KR" dirty="0"/>
              <a:t>(.class)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6601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cs typeface="Arial" pitchFamily="34" charset="0"/>
              </a:rPr>
              <a:t>컴파일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58363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소스 </a:t>
            </a:r>
            <a:r>
              <a:rPr lang="en-US" altLang="ko-KR" dirty="0"/>
              <a:t>: </a:t>
            </a:r>
            <a:r>
              <a:rPr lang="ko-KR" altLang="en-US" dirty="0"/>
              <a:t>프로그래밍 언어로 작성된 텍스트 파일</a:t>
            </a:r>
            <a:endParaRPr lang="en-US" altLang="ko-KR" dirty="0"/>
          </a:p>
          <a:p>
            <a:r>
              <a:rPr lang="ko-KR" altLang="en-US" dirty="0"/>
              <a:t>컴파일 </a:t>
            </a:r>
            <a:r>
              <a:rPr lang="en-US" altLang="ko-KR" dirty="0"/>
              <a:t>: </a:t>
            </a:r>
            <a:r>
              <a:rPr lang="ko-KR" altLang="en-US" dirty="0"/>
              <a:t>소스 파일을 컴퓨터가 이해할 수 있는 기계어로 만드는 과정</a:t>
            </a:r>
            <a:endParaRPr lang="en-US" altLang="ko-KR" dirty="0"/>
          </a:p>
          <a:p>
            <a:pPr lvl="1"/>
            <a:r>
              <a:rPr lang="ko-KR" altLang="en-US" dirty="0"/>
              <a:t>소스 파일 </a:t>
            </a:r>
            <a:r>
              <a:rPr lang="ko-KR" altLang="en-US" dirty="0" err="1"/>
              <a:t>확장자와</a:t>
            </a:r>
            <a:r>
              <a:rPr lang="en-US" altLang="ko-KR" dirty="0"/>
              <a:t> </a:t>
            </a:r>
            <a:r>
              <a:rPr lang="ko-KR" altLang="en-US" dirty="0"/>
              <a:t>컴파일 된 파일의 </a:t>
            </a:r>
            <a:r>
              <a:rPr lang="ko-KR" altLang="en-US" dirty="0" err="1"/>
              <a:t>확장자</a:t>
            </a:r>
            <a:endParaRPr lang="en-US" altLang="ko-KR" dirty="0"/>
          </a:p>
          <a:p>
            <a:pPr lvl="2"/>
            <a:r>
              <a:rPr lang="ko-KR" altLang="en-US" dirty="0"/>
              <a:t>자바 </a:t>
            </a:r>
            <a:r>
              <a:rPr lang="en-US" altLang="ko-KR" dirty="0"/>
              <a:t>: </a:t>
            </a:r>
            <a:r>
              <a:rPr lang="en-US" altLang="ko-KR" b="1" dirty="0"/>
              <a:t>.java </a:t>
            </a:r>
            <a:r>
              <a:rPr lang="en-US" altLang="ko-KR" dirty="0"/>
              <a:t>-&gt; </a:t>
            </a:r>
            <a:r>
              <a:rPr lang="en-US" altLang="ko-KR" b="1" dirty="0"/>
              <a:t>.class</a:t>
            </a:r>
          </a:p>
          <a:p>
            <a:pPr lvl="2"/>
            <a:r>
              <a:rPr lang="en-US" altLang="ko-KR" dirty="0"/>
              <a:t>C : </a:t>
            </a:r>
            <a:r>
              <a:rPr lang="en-US" altLang="ko-KR" b="1" dirty="0"/>
              <a:t>.c </a:t>
            </a:r>
            <a:r>
              <a:rPr lang="en-US" altLang="ko-KR" dirty="0"/>
              <a:t>-&gt; </a:t>
            </a:r>
            <a:r>
              <a:rPr lang="en-US" altLang="ko-KR" b="1" dirty="0"/>
              <a:t>.</a:t>
            </a:r>
            <a:r>
              <a:rPr lang="en-US" altLang="ko-KR" b="1" dirty="0" err="1"/>
              <a:t>obj</a:t>
            </a:r>
            <a:r>
              <a:rPr lang="en-US" altLang="ko-KR" b="1" dirty="0"/>
              <a:t>-</a:t>
            </a:r>
            <a:r>
              <a:rPr lang="en-US" altLang="ko-KR" dirty="0"/>
              <a:t>&gt; </a:t>
            </a:r>
            <a:r>
              <a:rPr lang="en-US" altLang="ko-KR" b="1" dirty="0"/>
              <a:t>.exe</a:t>
            </a:r>
          </a:p>
          <a:p>
            <a:pPr lvl="2"/>
            <a:r>
              <a:rPr lang="en-US" altLang="ko-KR" dirty="0"/>
              <a:t>C++ :</a:t>
            </a:r>
            <a:r>
              <a:rPr lang="en-US" altLang="ko-KR" b="1" dirty="0"/>
              <a:t> .</a:t>
            </a:r>
            <a:r>
              <a:rPr lang="en-US" altLang="ko-KR" b="1" dirty="0" err="1"/>
              <a:t>cpp</a:t>
            </a:r>
            <a:r>
              <a:rPr lang="en-US" altLang="ko-KR" b="1" dirty="0"/>
              <a:t> </a:t>
            </a:r>
            <a:r>
              <a:rPr lang="en-US" altLang="ko-KR" dirty="0"/>
              <a:t>-&gt; </a:t>
            </a:r>
            <a:r>
              <a:rPr lang="en-US" altLang="ko-KR" b="1" dirty="0"/>
              <a:t>.</a:t>
            </a:r>
            <a:r>
              <a:rPr lang="en-US" altLang="ko-KR" b="1" dirty="0" err="1"/>
              <a:t>obj</a:t>
            </a:r>
            <a:r>
              <a:rPr lang="en-US" altLang="ko-KR" b="1" dirty="0"/>
              <a:t> </a:t>
            </a:r>
            <a:r>
              <a:rPr lang="en-US" altLang="ko-KR" dirty="0"/>
              <a:t>-&gt; </a:t>
            </a:r>
            <a:r>
              <a:rPr lang="en-US" altLang="ko-KR" b="1" dirty="0"/>
              <a:t>.exe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841129"/>
            <a:ext cx="6408712" cy="380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46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소스 파일과 클래스</a:t>
            </a:r>
            <a:r>
              <a:rPr lang="en-US" altLang="ko-KR"/>
              <a:t>, </a:t>
            </a:r>
            <a:r>
              <a:rPr lang="ko-KR" altLang="en-US"/>
              <a:t>클래스 파일의 관계</a:t>
            </a: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48589" y="2357430"/>
            <a:ext cx="1500198" cy="31085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A {</a:t>
            </a:r>
          </a:p>
          <a:p>
            <a:pPr defTabSz="180000"/>
            <a:r>
              <a:rPr lang="en-US" altLang="ko-KR" sz="1400" dirty="0"/>
              <a:t>	.........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class B {</a:t>
            </a:r>
          </a:p>
          <a:p>
            <a:pPr defTabSz="180000"/>
            <a:r>
              <a:rPr lang="en-US" altLang="ko-KR" sz="1400" dirty="0"/>
              <a:t>	.........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class C {</a:t>
            </a:r>
          </a:p>
          <a:p>
            <a:pPr defTabSz="180000"/>
            <a:r>
              <a:rPr lang="en-US" altLang="ko-KR" sz="1400" dirty="0"/>
              <a:t>	.........</a:t>
            </a:r>
          </a:p>
          <a:p>
            <a:pPr defTabSz="180000"/>
            <a:r>
              <a:rPr lang="en-US" altLang="ko-KR" sz="1400" dirty="0"/>
              <a:t>	class D {</a:t>
            </a:r>
          </a:p>
          <a:p>
            <a:pPr defTabSz="180000"/>
            <a:r>
              <a:rPr lang="en-US" altLang="ko-KR" sz="1400" dirty="0"/>
              <a:t>		.........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979712" y="2008340"/>
            <a:ext cx="65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A.java</a:t>
            </a:r>
            <a:endParaRPr lang="ko-KR" alt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5143504" y="2000240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/>
              <a:t>A.class</a:t>
            </a:r>
            <a:endParaRPr lang="ko-KR" alt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5143504" y="2857496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B.class</a:t>
            </a:r>
            <a:endParaRPr lang="ko-KR" altLang="en-US" sz="1400"/>
          </a:p>
        </p:txBody>
      </p:sp>
      <p:sp>
        <p:nvSpPr>
          <p:cNvPr id="16" name="직사각형 15"/>
          <p:cNvSpPr/>
          <p:nvPr/>
        </p:nvSpPr>
        <p:spPr>
          <a:xfrm>
            <a:off x="5053755" y="4506407"/>
            <a:ext cx="933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>
                <a:solidFill>
                  <a:prstClr val="black"/>
                </a:solidFill>
              </a:rPr>
              <a:t>C$D.class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28992" y="342900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컴파일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072066" y="2357430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바이트 코드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72066" y="3143248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바이트 코드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72066" y="4786322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바이트 코드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053755" y="3720589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>
                <a:solidFill>
                  <a:prstClr val="black"/>
                </a:solidFill>
              </a:rPr>
              <a:t>C.class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072066" y="4000504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바이트 코드</a:t>
            </a:r>
          </a:p>
        </p:txBody>
      </p:sp>
      <p:sp>
        <p:nvSpPr>
          <p:cNvPr id="27" name="타원 26"/>
          <p:cNvSpPr/>
          <p:nvPr/>
        </p:nvSpPr>
        <p:spPr>
          <a:xfrm>
            <a:off x="4357686" y="2000240"/>
            <a:ext cx="2571768" cy="3429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4500562" y="5429264"/>
            <a:ext cx="2519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 </a:t>
            </a:r>
            <a:r>
              <a:rPr lang="ko-KR" altLang="en-US" sz="1400" dirty="0"/>
              <a:t>개의 클래스 파일이 생성됨</a:t>
            </a:r>
          </a:p>
        </p:txBody>
      </p:sp>
      <p:sp>
        <p:nvSpPr>
          <p:cNvPr id="31" name="오른쪽 화살표 30"/>
          <p:cNvSpPr/>
          <p:nvPr/>
        </p:nvSpPr>
        <p:spPr>
          <a:xfrm>
            <a:off x="3286116" y="3786190"/>
            <a:ext cx="1000132" cy="1428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357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특징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실행 코드 배포</a:t>
            </a:r>
            <a:endParaRPr lang="en-US" altLang="ko-KR" dirty="0"/>
          </a:p>
          <a:p>
            <a:pPr lvl="1"/>
            <a:r>
              <a:rPr lang="ko-KR" altLang="en-US" dirty="0"/>
              <a:t>실행 코드 </a:t>
            </a:r>
            <a:r>
              <a:rPr lang="en-US" altLang="ko-KR" dirty="0"/>
              <a:t>: </a:t>
            </a:r>
            <a:r>
              <a:rPr lang="ko-KR" altLang="en-US" dirty="0"/>
              <a:t>한 개의 </a:t>
            </a:r>
            <a:r>
              <a:rPr lang="en-US" altLang="ko-KR" dirty="0"/>
              <a:t>class </a:t>
            </a:r>
            <a:r>
              <a:rPr lang="ko-KR" altLang="en-US" dirty="0"/>
              <a:t>파일 또는 다수의 </a:t>
            </a:r>
            <a:r>
              <a:rPr lang="en-US" altLang="ko-KR" dirty="0"/>
              <a:t>class </a:t>
            </a:r>
            <a:r>
              <a:rPr lang="ko-KR" altLang="en-US" dirty="0"/>
              <a:t>파일로 구성</a:t>
            </a:r>
            <a:endParaRPr lang="en-US" altLang="ko-KR" dirty="0"/>
          </a:p>
          <a:p>
            <a:pPr lvl="1"/>
            <a:r>
              <a:rPr lang="ko-KR" altLang="en-US" dirty="0"/>
              <a:t>여러 폴더에 걸쳐 다수의 클래스 파일로 구성된 경우</a:t>
            </a:r>
            <a:endParaRPr lang="en-US" altLang="ko-KR" dirty="0"/>
          </a:p>
          <a:p>
            <a:pPr lvl="2"/>
            <a:r>
              <a:rPr lang="en-US" altLang="ko-KR" dirty="0"/>
              <a:t>jar </a:t>
            </a:r>
            <a:r>
              <a:rPr lang="ko-KR" altLang="en-US" dirty="0"/>
              <a:t>파일 형태로 배포 가능</a:t>
            </a:r>
            <a:endParaRPr lang="en-US" altLang="ko-KR" dirty="0"/>
          </a:p>
          <a:p>
            <a:pPr lvl="1"/>
            <a:r>
              <a:rPr lang="en-US" altLang="ko-KR" dirty="0"/>
              <a:t>main()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자바 응용프로그램의 실행은 </a:t>
            </a:r>
            <a:r>
              <a:rPr lang="en-US" altLang="ko-KR" dirty="0"/>
              <a:t>main() </a:t>
            </a:r>
            <a:r>
              <a:rPr lang="ko-KR" altLang="en-US" dirty="0" err="1"/>
              <a:t>메소드에서</a:t>
            </a:r>
            <a:r>
              <a:rPr lang="ko-KR" altLang="en-US" dirty="0"/>
              <a:t> 시작</a:t>
            </a:r>
            <a:endParaRPr lang="en-US" altLang="ko-KR" dirty="0"/>
          </a:p>
          <a:p>
            <a:pPr lvl="1"/>
            <a:r>
              <a:rPr lang="ko-KR" altLang="en-US" dirty="0"/>
              <a:t>하나의 클래스 파일에 하나 이상의 </a:t>
            </a:r>
            <a:r>
              <a:rPr lang="en-US" altLang="ko-KR" dirty="0"/>
              <a:t>main() </a:t>
            </a:r>
            <a:r>
              <a:rPr lang="ko-KR" altLang="en-US" dirty="0" err="1"/>
              <a:t>메소드가</a:t>
            </a:r>
            <a:r>
              <a:rPr lang="ko-KR" altLang="en-US" dirty="0"/>
              <a:t> 있을 수 없음</a:t>
            </a:r>
            <a:endParaRPr lang="en-US" altLang="ko-KR" dirty="0"/>
          </a:p>
          <a:p>
            <a:pPr lvl="2"/>
            <a:r>
              <a:rPr lang="ko-KR" altLang="en-US" dirty="0"/>
              <a:t>각 클래스 파일이 </a:t>
            </a:r>
            <a:r>
              <a:rPr lang="en-US" altLang="ko-KR" dirty="0"/>
              <a:t>main() </a:t>
            </a:r>
            <a:r>
              <a:rPr lang="ko-KR" altLang="en-US" dirty="0" err="1"/>
              <a:t>메소드를</a:t>
            </a:r>
            <a:r>
              <a:rPr lang="ko-KR" altLang="en-US" dirty="0"/>
              <a:t> 포함하는 것은 상관없음</a:t>
            </a:r>
            <a:endParaRPr lang="en-US" altLang="ko-KR" dirty="0"/>
          </a:p>
          <a:p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관련된 여러 클래스를 패키지로 묶어 관리</a:t>
            </a:r>
            <a:endParaRPr lang="en-US" altLang="ko-KR" dirty="0"/>
          </a:p>
          <a:p>
            <a:pPr lvl="1"/>
            <a:r>
              <a:rPr lang="ko-KR" altLang="en-US" dirty="0"/>
              <a:t>패키지는 폴더 개념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java.lang.System</a:t>
            </a:r>
            <a:r>
              <a:rPr lang="ko-KR" altLang="en-US" dirty="0"/>
              <a:t>은 </a:t>
            </a:r>
            <a:r>
              <a:rPr lang="en-US" altLang="ko-KR" dirty="0"/>
              <a:t>java\</a:t>
            </a:r>
            <a:r>
              <a:rPr lang="en-US" altLang="ko-KR" dirty="0" err="1"/>
              <a:t>lang</a:t>
            </a:r>
            <a:r>
              <a:rPr lang="en-US" altLang="ko-KR" dirty="0"/>
              <a:t> </a:t>
            </a:r>
            <a:r>
              <a:rPr lang="ko-KR" altLang="en-US" dirty="0"/>
              <a:t>디렉터리의 </a:t>
            </a:r>
            <a:r>
              <a:rPr lang="en-US" altLang="ko-KR" dirty="0" err="1"/>
              <a:t>System.class</a:t>
            </a:r>
            <a:r>
              <a:rPr lang="ko-KR" altLang="en-US" dirty="0"/>
              <a:t> 파일</a:t>
            </a:r>
            <a:endParaRPr lang="en-US" altLang="ko-KR" dirty="0"/>
          </a:p>
          <a:p>
            <a:r>
              <a:rPr lang="ko-KR" altLang="en-US" dirty="0" err="1"/>
              <a:t>멀티스레드</a:t>
            </a:r>
            <a:endParaRPr lang="en-US" altLang="ko-KR" dirty="0"/>
          </a:p>
          <a:p>
            <a:pPr lvl="1"/>
            <a:r>
              <a:rPr lang="ko-KR" altLang="en-US" dirty="0"/>
              <a:t>자바는 운영체제의 도움 없이 자체적으로 </a:t>
            </a:r>
            <a:r>
              <a:rPr lang="ko-KR" altLang="en-US" dirty="0" err="1"/>
              <a:t>멀티스레드</a:t>
            </a:r>
            <a:r>
              <a:rPr lang="ko-KR" altLang="en-US" dirty="0"/>
              <a:t> 지원</a:t>
            </a:r>
            <a:endParaRPr lang="en-US" altLang="ko-KR" dirty="0"/>
          </a:p>
          <a:p>
            <a:pPr lvl="2"/>
            <a:r>
              <a:rPr lang="en-US" altLang="ko-KR" dirty="0"/>
              <a:t>C/C++ </a:t>
            </a:r>
            <a:r>
              <a:rPr lang="ko-KR" altLang="en-US" dirty="0"/>
              <a:t>등에서는 </a:t>
            </a:r>
            <a:r>
              <a:rPr lang="ko-KR" altLang="en-US" dirty="0" err="1"/>
              <a:t>멀티스레드</a:t>
            </a:r>
            <a:r>
              <a:rPr lang="ko-KR" altLang="en-US" dirty="0"/>
              <a:t> 운영체제 </a:t>
            </a:r>
            <a:r>
              <a:rPr lang="en-US" altLang="ko-KR" dirty="0"/>
              <a:t>API</a:t>
            </a:r>
            <a:r>
              <a:rPr lang="ko-KR" altLang="en-US" dirty="0"/>
              <a:t>를 호출</a:t>
            </a:r>
            <a:endParaRPr lang="en-US" altLang="ko-KR" dirty="0"/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5574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특징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err="1"/>
              <a:t>가비지</a:t>
            </a:r>
            <a:r>
              <a:rPr lang="ko-KR" altLang="en-US" dirty="0"/>
              <a:t> 컬렉션</a:t>
            </a:r>
            <a:endParaRPr lang="en-US" altLang="ko-KR" dirty="0"/>
          </a:p>
          <a:p>
            <a:pPr lvl="1"/>
            <a:r>
              <a:rPr lang="ko-KR" altLang="en-US" dirty="0"/>
              <a:t>자바는</a:t>
            </a:r>
            <a:r>
              <a:rPr lang="en-US" altLang="ko-KR" dirty="0"/>
              <a:t> </a:t>
            </a:r>
            <a:r>
              <a:rPr lang="ko-KR" altLang="en-US" dirty="0"/>
              <a:t>응용</a:t>
            </a:r>
            <a:r>
              <a:rPr lang="en-US" altLang="ko-KR" dirty="0"/>
              <a:t> </a:t>
            </a:r>
            <a:r>
              <a:rPr lang="ko-KR" altLang="en-US" dirty="0"/>
              <a:t>프로그램에서 메모리 반환 기능 없음</a:t>
            </a:r>
            <a:r>
              <a:rPr lang="en-US" altLang="ko-KR" dirty="0"/>
              <a:t>, </a:t>
            </a:r>
            <a:r>
              <a:rPr lang="ko-KR" altLang="en-US" dirty="0"/>
              <a:t>메모리 할당 기능</a:t>
            </a:r>
            <a:r>
              <a:rPr lang="en-US" altLang="ko-KR" dirty="0"/>
              <a:t>(new)</a:t>
            </a:r>
            <a:r>
              <a:rPr lang="ko-KR" altLang="en-US" dirty="0"/>
              <a:t>만</a:t>
            </a:r>
            <a:r>
              <a:rPr lang="en-US" altLang="ko-KR" dirty="0"/>
              <a:t> </a:t>
            </a:r>
            <a:r>
              <a:rPr lang="ko-KR" altLang="en-US" dirty="0"/>
              <a:t>있음</a:t>
            </a:r>
            <a:endParaRPr lang="en-US" altLang="ko-KR" dirty="0"/>
          </a:p>
          <a:p>
            <a:pPr lvl="2"/>
            <a:r>
              <a:rPr lang="ko-KR" altLang="en-US" dirty="0"/>
              <a:t>개발자의 부담 대폭 감소</a:t>
            </a:r>
            <a:endParaRPr lang="en-US" altLang="ko-KR" dirty="0"/>
          </a:p>
          <a:p>
            <a:pPr lvl="1"/>
            <a:r>
              <a:rPr lang="ko-KR" altLang="en-US" dirty="0" err="1"/>
              <a:t>가비지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할당 후 사용되지 않는 메모리</a:t>
            </a:r>
            <a:endParaRPr lang="en-US" altLang="ko-KR" dirty="0"/>
          </a:p>
          <a:p>
            <a:pPr lvl="1"/>
            <a:r>
              <a:rPr lang="ko-KR" altLang="en-US" dirty="0"/>
              <a:t>자바 가상 기계가 자동으로 </a:t>
            </a:r>
            <a:r>
              <a:rPr lang="ko-KR" altLang="en-US" dirty="0" err="1"/>
              <a:t>가비지</a:t>
            </a:r>
            <a:r>
              <a:rPr lang="ko-KR" altLang="en-US" dirty="0"/>
              <a:t> 회수</a:t>
            </a:r>
            <a:endParaRPr lang="en-US" altLang="ko-KR" dirty="0"/>
          </a:p>
          <a:p>
            <a:r>
              <a:rPr lang="ko-KR" altLang="en-US" dirty="0"/>
              <a:t>실시간 응용 시스템에 부적합</a:t>
            </a:r>
            <a:endParaRPr lang="en-US" altLang="ko-KR" dirty="0"/>
          </a:p>
          <a:p>
            <a:pPr lvl="1"/>
            <a:r>
              <a:rPr lang="ko-KR" altLang="en-US" dirty="0"/>
              <a:t>자바 응용프로그램은 실행 도중 예측할 수 없는 시점에 </a:t>
            </a:r>
            <a:r>
              <a:rPr lang="ko-KR" altLang="en-US" dirty="0" err="1"/>
              <a:t>가비지</a:t>
            </a:r>
            <a:r>
              <a:rPr lang="ko-KR" altLang="en-US" dirty="0"/>
              <a:t> 컬렉션 실행</a:t>
            </a:r>
            <a:endParaRPr lang="en-US" altLang="ko-KR" dirty="0"/>
          </a:p>
          <a:p>
            <a:pPr lvl="1"/>
            <a:r>
              <a:rPr lang="ko-KR" altLang="en-US" dirty="0"/>
              <a:t>일정 시간</a:t>
            </a:r>
            <a:r>
              <a:rPr lang="en-US" altLang="ko-KR" dirty="0"/>
              <a:t>(deadline) </a:t>
            </a:r>
            <a:r>
              <a:rPr lang="ko-KR" altLang="en-US" dirty="0"/>
              <a:t>내에 반드시 실행 결과를 내야만 하는 실시간 시스템에는 부적합</a:t>
            </a:r>
            <a:endParaRPr lang="en-US" altLang="ko-KR" dirty="0"/>
          </a:p>
          <a:p>
            <a:r>
              <a:rPr lang="ko-KR" altLang="en-US" dirty="0"/>
              <a:t>자바 프로그램은 안전</a:t>
            </a:r>
            <a:endParaRPr lang="en-US" altLang="ko-KR" dirty="0"/>
          </a:p>
          <a:p>
            <a:pPr lvl="1"/>
            <a:r>
              <a:rPr lang="ko-KR" altLang="en-US" dirty="0"/>
              <a:t>타입 체크가 매우 엄격</a:t>
            </a:r>
            <a:endParaRPr lang="en-US" altLang="ko-KR" dirty="0"/>
          </a:p>
          <a:p>
            <a:pPr lvl="1"/>
            <a:r>
              <a:rPr lang="ko-KR" altLang="en-US" dirty="0"/>
              <a:t>포인터의 개념 없음</a:t>
            </a:r>
            <a:endParaRPr lang="en-US" altLang="ko-KR" dirty="0"/>
          </a:p>
          <a:p>
            <a:r>
              <a:rPr lang="ko-KR" altLang="en-US" dirty="0"/>
              <a:t>프로그램 작성이 쉬움</a:t>
            </a:r>
            <a:endParaRPr lang="en-US" altLang="ko-KR" dirty="0"/>
          </a:p>
          <a:p>
            <a:pPr lvl="1"/>
            <a:r>
              <a:rPr lang="ko-KR" altLang="en-US" dirty="0"/>
              <a:t>포인터 개념이 없어 부담 적음</a:t>
            </a:r>
            <a:endParaRPr lang="en-US" altLang="ko-KR" dirty="0"/>
          </a:p>
          <a:p>
            <a:pPr lvl="1"/>
            <a:r>
              <a:rPr lang="ko-KR" altLang="en-US" dirty="0"/>
              <a:t>다양하고 강력한 라이브러리가 많음</a:t>
            </a:r>
            <a:endParaRPr lang="en-US" altLang="ko-KR" dirty="0"/>
          </a:p>
          <a:p>
            <a:r>
              <a:rPr lang="ko-KR" altLang="en-US" dirty="0"/>
              <a:t>실행 속도를 개선하기 위해 </a:t>
            </a:r>
            <a:r>
              <a:rPr lang="en-US" altLang="ko-KR" dirty="0"/>
              <a:t>JIT </a:t>
            </a:r>
            <a:r>
              <a:rPr lang="ko-KR" altLang="en-US" dirty="0"/>
              <a:t>컴파일러 사용</a:t>
            </a:r>
            <a:endParaRPr lang="en-US" altLang="ko-KR" dirty="0"/>
          </a:p>
          <a:p>
            <a:pPr lvl="1"/>
            <a:r>
              <a:rPr lang="ko-KR" altLang="en-US" dirty="0"/>
              <a:t>자바의 느린 실행 요인 </a:t>
            </a:r>
            <a:r>
              <a:rPr lang="en-US" altLang="ko-KR" dirty="0"/>
              <a:t>: </a:t>
            </a:r>
            <a:r>
              <a:rPr lang="ko-KR" altLang="en-US" dirty="0"/>
              <a:t>인터프리터 방식으로 바이트 코드 실행</a:t>
            </a:r>
            <a:endParaRPr lang="en-US" altLang="ko-KR" dirty="0"/>
          </a:p>
          <a:p>
            <a:pPr lvl="1"/>
            <a:r>
              <a:rPr lang="en-US" altLang="ko-KR" dirty="0"/>
              <a:t>JIT(Just in Time) </a:t>
            </a:r>
            <a:r>
              <a:rPr lang="ko-KR" altLang="en-US" dirty="0" err="1"/>
              <a:t>컴파일링</a:t>
            </a:r>
            <a:r>
              <a:rPr lang="ko-KR" altLang="en-US" dirty="0"/>
              <a:t> 기법으로 개선</a:t>
            </a:r>
            <a:endParaRPr lang="en-US" altLang="ko-KR" dirty="0"/>
          </a:p>
          <a:p>
            <a:pPr lvl="2"/>
            <a:r>
              <a:rPr lang="ko-KR" altLang="en-US" dirty="0"/>
              <a:t>실행 도중 바이트 코드를 해당 </a:t>
            </a:r>
            <a:r>
              <a:rPr lang="en-US" altLang="ko-KR" sz="2000" dirty="0"/>
              <a:t>CPU</a:t>
            </a:r>
            <a:r>
              <a:rPr lang="ko-KR" altLang="en-US" dirty="0"/>
              <a:t>의 기계어 코드로 컴파일</a:t>
            </a:r>
            <a:r>
              <a:rPr lang="en-US" altLang="ko-KR" dirty="0"/>
              <a:t>, </a:t>
            </a:r>
            <a:r>
              <a:rPr lang="ko-KR" altLang="en-US" dirty="0"/>
              <a:t>해당</a:t>
            </a:r>
            <a:r>
              <a:rPr lang="en-US" altLang="ko-KR" dirty="0"/>
              <a:t> CPU</a:t>
            </a:r>
            <a:r>
              <a:rPr lang="ko-KR" altLang="en-US" dirty="0"/>
              <a:t>가 기계어를 실행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70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자바의 태동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1991</a:t>
            </a:r>
            <a:r>
              <a:rPr lang="ko-KR" altLang="en-US" dirty="0"/>
              <a:t>년 그린 프로젝트</a:t>
            </a:r>
            <a:r>
              <a:rPr lang="en-US" altLang="ko-KR" dirty="0"/>
              <a:t>(Green Project) </a:t>
            </a:r>
          </a:p>
          <a:p>
            <a:pPr lvl="1"/>
            <a:r>
              <a:rPr lang="ko-KR" altLang="en-US" dirty="0" err="1"/>
              <a:t>선마이크로시스템즈의</a:t>
            </a:r>
            <a:r>
              <a:rPr lang="ko-KR" altLang="en-US" dirty="0"/>
              <a:t> </a:t>
            </a:r>
            <a:r>
              <a:rPr lang="ko-KR" altLang="en-US" dirty="0" err="1"/>
              <a:t>제임스</a:t>
            </a:r>
            <a:r>
              <a:rPr lang="ko-KR" altLang="en-US" dirty="0"/>
              <a:t> </a:t>
            </a:r>
            <a:r>
              <a:rPr lang="ko-KR" altLang="en-US" dirty="0" err="1"/>
              <a:t>고슬링</a:t>
            </a:r>
            <a:r>
              <a:rPr lang="en-US" altLang="ko-KR" dirty="0"/>
              <a:t>(James Gosling)</a:t>
            </a:r>
            <a:r>
              <a:rPr lang="ko-KR" altLang="en-US" dirty="0"/>
              <a:t>에 의해 시작</a:t>
            </a:r>
            <a:endParaRPr lang="en-US" altLang="ko-KR" dirty="0"/>
          </a:p>
          <a:p>
            <a:pPr lvl="2"/>
            <a:r>
              <a:rPr lang="ko-KR" altLang="en-US" dirty="0"/>
              <a:t>가전 제품에 들어갈 소프트웨어를 위해 개발</a:t>
            </a:r>
            <a:endParaRPr lang="en-US" altLang="ko-KR" dirty="0"/>
          </a:p>
          <a:p>
            <a:pPr lvl="1"/>
            <a:r>
              <a:rPr lang="en-US" altLang="ko-KR" dirty="0"/>
              <a:t>1995</a:t>
            </a:r>
            <a:r>
              <a:rPr lang="ko-KR" altLang="en-US" dirty="0"/>
              <a:t>년에 자바</a:t>
            </a:r>
            <a:r>
              <a:rPr lang="en-US" altLang="ko-KR" dirty="0"/>
              <a:t> </a:t>
            </a:r>
            <a:r>
              <a:rPr lang="ko-KR" altLang="en-US" dirty="0"/>
              <a:t>발표</a:t>
            </a:r>
            <a:endParaRPr lang="en-US" altLang="ko-KR" dirty="0"/>
          </a:p>
          <a:p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플랫폼 호환성 문제 해결</a:t>
            </a:r>
            <a:endParaRPr lang="en-US" altLang="ko-KR" dirty="0"/>
          </a:p>
          <a:p>
            <a:pPr lvl="2"/>
            <a:r>
              <a:rPr lang="ko-KR" altLang="en-US" dirty="0"/>
              <a:t>기존 언어로 작성된 프로그램은 </a:t>
            </a:r>
            <a:r>
              <a:rPr lang="en-US" altLang="ko-KR" dirty="0"/>
              <a:t>PC, </a:t>
            </a:r>
            <a:r>
              <a:rPr lang="ko-KR" altLang="en-US" dirty="0"/>
              <a:t>유닉스</a:t>
            </a:r>
            <a:r>
              <a:rPr lang="en-US" altLang="ko-KR" dirty="0"/>
              <a:t>, </a:t>
            </a:r>
            <a:r>
              <a:rPr lang="ko-KR" altLang="en-US" dirty="0"/>
              <a:t>메인 프레임 등 플랫폼 간에 호환성 없음</a:t>
            </a:r>
            <a:endParaRPr lang="en-US" altLang="ko-KR" dirty="0"/>
          </a:p>
          <a:p>
            <a:pPr lvl="2"/>
            <a:r>
              <a:rPr lang="ko-KR" altLang="en-US" dirty="0"/>
              <a:t>소스를 다시 </a:t>
            </a:r>
            <a:r>
              <a:rPr lang="ko-KR" altLang="en-US" dirty="0" err="1"/>
              <a:t>컴파일하거나</a:t>
            </a:r>
            <a:r>
              <a:rPr lang="ko-KR" altLang="en-US" dirty="0"/>
              <a:t> 프로그램을 재 작성해야 하는 단점</a:t>
            </a:r>
            <a:endParaRPr lang="en-US" altLang="ko-KR" dirty="0"/>
          </a:p>
          <a:p>
            <a:pPr lvl="1"/>
            <a:r>
              <a:rPr lang="ko-KR" altLang="en-US" dirty="0"/>
              <a:t>플랫폼 독립적인 언어 개발</a:t>
            </a:r>
            <a:endParaRPr lang="en-US" altLang="ko-KR" dirty="0"/>
          </a:p>
          <a:p>
            <a:pPr lvl="2"/>
            <a:r>
              <a:rPr lang="ko-KR" altLang="en-US" dirty="0"/>
              <a:t>모든 플랫폼에서 호환성을 갖는 프로그래밍 언어 필요</a:t>
            </a:r>
            <a:endParaRPr lang="en-US" altLang="ko-KR" dirty="0"/>
          </a:p>
          <a:p>
            <a:pPr lvl="2"/>
            <a:r>
              <a:rPr lang="ko-KR" altLang="en-US" dirty="0"/>
              <a:t>네트워크</a:t>
            </a:r>
            <a:r>
              <a:rPr lang="en-US" altLang="ko-KR" dirty="0"/>
              <a:t>,</a:t>
            </a:r>
            <a:r>
              <a:rPr lang="ko-KR" altLang="en-US" dirty="0"/>
              <a:t> 특히 웹에 최적화된 프로그래밍 언어의 필요성 대두</a:t>
            </a:r>
            <a:endParaRPr lang="en-US" altLang="ko-KR" dirty="0"/>
          </a:p>
          <a:p>
            <a:pPr lvl="1"/>
            <a:r>
              <a:rPr lang="ko-KR" altLang="en-US" dirty="0"/>
              <a:t>메모리 사용량이 적고 다양한 플랫폼을 가지는 가전 제품에 적용</a:t>
            </a:r>
            <a:endParaRPr lang="en-US" altLang="ko-KR" dirty="0"/>
          </a:p>
          <a:p>
            <a:pPr lvl="2"/>
            <a:r>
              <a:rPr lang="ko-KR" altLang="en-US" dirty="0"/>
              <a:t>가전 제품 </a:t>
            </a:r>
            <a:r>
              <a:rPr lang="en-US" altLang="ko-KR" dirty="0"/>
              <a:t>: </a:t>
            </a:r>
            <a:r>
              <a:rPr lang="ko-KR" altLang="en-US" dirty="0"/>
              <a:t>작은 량의 메모리를 가지는 제어 장치</a:t>
            </a:r>
            <a:endParaRPr lang="en-US" altLang="ko-KR" dirty="0"/>
          </a:p>
          <a:p>
            <a:pPr lvl="2"/>
            <a:r>
              <a:rPr lang="ko-KR" altLang="en-US" dirty="0"/>
              <a:t>내장형 시스템 요구 충족</a:t>
            </a:r>
            <a:endParaRPr lang="en-US" altLang="ko-KR" dirty="0"/>
          </a:p>
          <a:p>
            <a:r>
              <a:rPr lang="ko-KR" altLang="en-US" dirty="0"/>
              <a:t>초기 이름 </a:t>
            </a:r>
            <a:r>
              <a:rPr lang="en-US" altLang="ko-KR" dirty="0"/>
              <a:t>: </a:t>
            </a:r>
            <a:r>
              <a:rPr lang="ko-KR" altLang="en-US" dirty="0" err="1"/>
              <a:t>오크</a:t>
            </a:r>
            <a:r>
              <a:rPr lang="en-US" altLang="ko-KR" dirty="0"/>
              <a:t>(OAK)</a:t>
            </a:r>
          </a:p>
          <a:p>
            <a:pPr lvl="1"/>
            <a:r>
              <a:rPr lang="ko-KR" altLang="en-US" dirty="0"/>
              <a:t>인터넷과 웹의 엄청난 발전에 힘입어 퍼지게 됨</a:t>
            </a:r>
            <a:endParaRPr lang="en-US" altLang="ko-KR" dirty="0"/>
          </a:p>
          <a:p>
            <a:pPr lvl="1"/>
            <a:r>
              <a:rPr lang="ko-KR" altLang="en-US" dirty="0"/>
              <a:t>웹 브라우저 </a:t>
            </a:r>
            <a:r>
              <a:rPr lang="en-US" altLang="ko-KR" dirty="0"/>
              <a:t>Netscape</a:t>
            </a:r>
            <a:r>
              <a:rPr lang="ko-KR" altLang="en-US" dirty="0"/>
              <a:t>에서 실행</a:t>
            </a:r>
            <a:endParaRPr lang="en-US" altLang="ko-KR" dirty="0"/>
          </a:p>
          <a:p>
            <a:r>
              <a:rPr lang="en-US" altLang="ko-KR" dirty="0"/>
              <a:t>2009</a:t>
            </a:r>
            <a:r>
              <a:rPr lang="ko-KR" altLang="en-US" dirty="0"/>
              <a:t>년에 </a:t>
            </a:r>
            <a:r>
              <a:rPr lang="ko-KR" altLang="en-US" dirty="0" err="1"/>
              <a:t>선마이크로시스템즈를</a:t>
            </a:r>
            <a:r>
              <a:rPr lang="ko-KR" altLang="en-US" dirty="0"/>
              <a:t> </a:t>
            </a:r>
            <a:r>
              <a:rPr lang="ko-KR" altLang="en-US" dirty="0" err="1"/>
              <a:t>오라클에서</a:t>
            </a:r>
            <a:r>
              <a:rPr lang="ko-KR" altLang="en-US" dirty="0"/>
              <a:t> 인수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738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WORA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WORA(Write Once Run Anywhere)</a:t>
            </a:r>
          </a:p>
          <a:p>
            <a:pPr lvl="1"/>
            <a:r>
              <a:rPr lang="ko-KR" altLang="en-US" dirty="0"/>
              <a:t>한번 작성된 코드는 모든 플랫폼에서 바로 실행</a:t>
            </a:r>
            <a:endParaRPr lang="en-US" altLang="ko-KR" dirty="0"/>
          </a:p>
          <a:p>
            <a:pPr lvl="1"/>
            <a:r>
              <a:rPr lang="en-US" altLang="ko-KR" dirty="0"/>
              <a:t>C/C++ </a:t>
            </a:r>
            <a:r>
              <a:rPr lang="ko-KR" altLang="en-US" dirty="0"/>
              <a:t>등 기존 언어가 가진 플랫폼 종속성 극복</a:t>
            </a:r>
            <a:endParaRPr lang="en-US" altLang="ko-KR" dirty="0"/>
          </a:p>
          <a:p>
            <a:pPr lvl="2"/>
            <a:r>
              <a:rPr lang="en-US" altLang="ko-KR" dirty="0"/>
              <a:t>OS, H/W</a:t>
            </a:r>
            <a:r>
              <a:rPr lang="ko-KR" altLang="en-US" dirty="0"/>
              <a:t>에 상관없이 자바 프로그램이 동일하게 실행</a:t>
            </a:r>
            <a:endParaRPr lang="en-US" altLang="ko-KR" dirty="0"/>
          </a:p>
          <a:p>
            <a:pPr lvl="1"/>
            <a:r>
              <a:rPr lang="ko-KR" altLang="en-US" dirty="0"/>
              <a:t>네트워크에 연결된 어느 클라이언트에서나 실행</a:t>
            </a:r>
            <a:endParaRPr lang="en-US" altLang="ko-KR" dirty="0"/>
          </a:p>
          <a:p>
            <a:pPr lvl="2"/>
            <a:r>
              <a:rPr lang="ko-KR" altLang="en-US" dirty="0"/>
              <a:t>웹 브라우저</a:t>
            </a:r>
            <a:r>
              <a:rPr lang="en-US" altLang="ko-KR" dirty="0"/>
              <a:t>, </a:t>
            </a:r>
            <a:r>
              <a:rPr lang="ko-KR" altLang="en-US" dirty="0"/>
              <a:t>분산 환경 지원</a:t>
            </a:r>
            <a:endParaRPr lang="en-US" altLang="ko-KR" dirty="0"/>
          </a:p>
          <a:p>
            <a:r>
              <a:rPr lang="en-US" altLang="ko-KR" dirty="0"/>
              <a:t>WORA</a:t>
            </a:r>
            <a:r>
              <a:rPr lang="ko-KR" altLang="en-US" dirty="0"/>
              <a:t>를 가능하게 하는 자바의</a:t>
            </a:r>
            <a:r>
              <a:rPr lang="en-US" altLang="ko-KR" dirty="0"/>
              <a:t> </a:t>
            </a:r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/>
              <a:t>바이트 코드</a:t>
            </a:r>
            <a:r>
              <a:rPr lang="en-US" altLang="ko-KR" dirty="0"/>
              <a:t>(byte code)</a:t>
            </a:r>
          </a:p>
          <a:p>
            <a:pPr lvl="2"/>
            <a:r>
              <a:rPr lang="ko-KR" altLang="en-US" dirty="0"/>
              <a:t>자바 소스를 </a:t>
            </a:r>
            <a:r>
              <a:rPr lang="ko-KR" altLang="en-US" dirty="0" err="1"/>
              <a:t>컴파일한</a:t>
            </a:r>
            <a:r>
              <a:rPr lang="ko-KR" altLang="en-US" dirty="0"/>
              <a:t> 목적 코드</a:t>
            </a:r>
            <a:endParaRPr lang="en-US" altLang="ko-KR" dirty="0"/>
          </a:p>
          <a:p>
            <a:pPr lvl="2"/>
            <a:r>
              <a:rPr lang="en-US" altLang="ko-KR" dirty="0"/>
              <a:t>CPU</a:t>
            </a:r>
            <a:r>
              <a:rPr lang="ko-KR" altLang="en-US" dirty="0"/>
              <a:t>에 종속적이지 않은 중립적인 코드</a:t>
            </a:r>
            <a:endParaRPr lang="en-US" altLang="ko-KR" dirty="0"/>
          </a:p>
          <a:p>
            <a:pPr lvl="2"/>
            <a:r>
              <a:rPr lang="en-US" altLang="ko-KR" dirty="0"/>
              <a:t>JVM</a:t>
            </a:r>
            <a:r>
              <a:rPr lang="ko-KR" altLang="en-US" dirty="0"/>
              <a:t>에 의해 해석되고 실행됨</a:t>
            </a:r>
            <a:endParaRPr lang="en-US" altLang="ko-KR" dirty="0"/>
          </a:p>
          <a:p>
            <a:pPr lvl="1"/>
            <a:r>
              <a:rPr lang="en-US" altLang="ko-KR" dirty="0"/>
              <a:t>JVM(Java Virtual Machine)</a:t>
            </a:r>
          </a:p>
          <a:p>
            <a:pPr lvl="2"/>
            <a:r>
              <a:rPr lang="ko-KR" altLang="en-US" dirty="0"/>
              <a:t>자바 바이트 코드를 실행하는 자바 가상 기계</a:t>
            </a:r>
            <a:r>
              <a:rPr lang="en-US" altLang="ko-KR" dirty="0"/>
              <a:t>(</a:t>
            </a:r>
            <a:r>
              <a:rPr lang="ko-KR" altLang="en-US" dirty="0"/>
              <a:t>소프트웨어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840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452" y="3990746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87" y="4176561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cs typeface="Arial" pitchFamily="34" charset="0"/>
              </a:rPr>
              <a:t>플랫폼 종속성</a:t>
            </a:r>
            <a:r>
              <a:rPr lang="en-US" altLang="ko-KR" dirty="0">
                <a:cs typeface="Arial" pitchFamily="34" charset="0"/>
              </a:rPr>
              <a:t>(platform dependency)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75900" y="5217957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인텔 </a:t>
            </a:r>
            <a:r>
              <a:rPr lang="en-US" altLang="ko-KR" sz="1400" dirty="0"/>
              <a:t>CPU + </a:t>
            </a:r>
            <a:r>
              <a:rPr lang="ko-KR" altLang="en-US" sz="1400" dirty="0" err="1"/>
              <a:t>리눅스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631680" y="5517981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Apple </a:t>
            </a:r>
            <a:r>
              <a:rPr lang="ko-KR" altLang="en-US" sz="1400" dirty="0"/>
              <a:t>사의 </a:t>
            </a:r>
            <a:r>
              <a:rPr lang="en-US" altLang="ko-KR" sz="1400" dirty="0"/>
              <a:t>MAC PC</a:t>
            </a:r>
            <a:endParaRPr lang="ko-KR" altLang="en-US" sz="1400" dirty="0"/>
          </a:p>
        </p:txBody>
      </p:sp>
      <p:sp>
        <p:nvSpPr>
          <p:cNvPr id="12" name="자유형 11"/>
          <p:cNvSpPr/>
          <p:nvPr/>
        </p:nvSpPr>
        <p:spPr>
          <a:xfrm>
            <a:off x="1907704" y="2780928"/>
            <a:ext cx="2040032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3972476" y="2810425"/>
            <a:ext cx="1078639" cy="1629890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043845" y="3289131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11335" y="370466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실행되지</a:t>
            </a:r>
            <a:endParaRPr lang="en-US" altLang="ko-KR" sz="1400" dirty="0"/>
          </a:p>
          <a:p>
            <a:r>
              <a:rPr lang="ko-KR" altLang="en-US" sz="1400" dirty="0"/>
              <a:t> 않음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89153" y="318399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실행되지</a:t>
            </a:r>
            <a:endParaRPr lang="en-US" altLang="ko-KR" sz="1400" dirty="0"/>
          </a:p>
          <a:p>
            <a:r>
              <a:rPr lang="ko-KR" altLang="en-US" sz="1400" dirty="0"/>
              <a:t> 않음 </a:t>
            </a:r>
          </a:p>
        </p:txBody>
      </p:sp>
      <p:sp>
        <p:nvSpPr>
          <p:cNvPr id="23" name="곱셈 기호 22"/>
          <p:cNvSpPr/>
          <p:nvPr/>
        </p:nvSpPr>
        <p:spPr>
          <a:xfrm>
            <a:off x="4318569" y="3805595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곱셈 기호 23"/>
          <p:cNvSpPr/>
          <p:nvPr/>
        </p:nvSpPr>
        <p:spPr>
          <a:xfrm>
            <a:off x="3344634" y="3752168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372075" y="1312206"/>
            <a:ext cx="3861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플랫폼 </a:t>
            </a:r>
            <a:r>
              <a:rPr lang="en-US" altLang="ko-KR" sz="1400" dirty="0">
                <a:solidFill>
                  <a:srgbClr val="0070C0"/>
                </a:solidFill>
              </a:rPr>
              <a:t>= </a:t>
            </a:r>
            <a:r>
              <a:rPr lang="ko-KR" altLang="en-US" sz="1400" dirty="0">
                <a:solidFill>
                  <a:srgbClr val="0070C0"/>
                </a:solidFill>
              </a:rPr>
              <a:t>하드웨어 플랫폼 </a:t>
            </a:r>
            <a:r>
              <a:rPr lang="en-US" altLang="ko-KR" sz="1400" dirty="0">
                <a:solidFill>
                  <a:srgbClr val="0070C0"/>
                </a:solidFill>
              </a:rPr>
              <a:t>+ </a:t>
            </a:r>
            <a:r>
              <a:rPr lang="ko-KR" altLang="en-US" sz="1400" dirty="0">
                <a:solidFill>
                  <a:srgbClr val="0070C0"/>
                </a:solidFill>
              </a:rPr>
              <a:t>운영체제 플랫폼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24128" y="1752834"/>
            <a:ext cx="3127779" cy="9541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프로그램의 플랫폼 호환성 없는 이유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</a:rPr>
              <a:t> 기계어가 </a:t>
            </a:r>
            <a:r>
              <a:rPr lang="en-US" altLang="ko-KR" sz="1400" dirty="0">
                <a:solidFill>
                  <a:srgbClr val="0070C0"/>
                </a:solidFill>
              </a:rPr>
              <a:t>CPU</a:t>
            </a:r>
            <a:r>
              <a:rPr lang="ko-KR" altLang="en-US" sz="1400" dirty="0">
                <a:solidFill>
                  <a:srgbClr val="0070C0"/>
                </a:solidFill>
              </a:rPr>
              <a:t>마다 다름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운영체제마다 </a:t>
            </a:r>
            <a:r>
              <a:rPr lang="en-US" altLang="ko-KR" sz="1400" dirty="0">
                <a:solidFill>
                  <a:srgbClr val="0070C0"/>
                </a:solidFill>
              </a:rPr>
              <a:t>API</a:t>
            </a:r>
            <a:r>
              <a:rPr lang="ko-KR" altLang="en-US" sz="1400" dirty="0">
                <a:solidFill>
                  <a:srgbClr val="0070C0"/>
                </a:solidFill>
              </a:rPr>
              <a:t> 다름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</a:rPr>
              <a:t> 운영체제마다 실행파일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형식 다름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74412" y="5092234"/>
            <a:ext cx="13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인텔 </a:t>
            </a:r>
            <a:r>
              <a:rPr lang="en-US" altLang="ko-KR" sz="1400" dirty="0"/>
              <a:t>CPU + </a:t>
            </a:r>
          </a:p>
          <a:p>
            <a:r>
              <a:rPr lang="ko-KR" altLang="en-US" sz="1400" dirty="0"/>
              <a:t>윈도우 노트북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99" y="4273202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2" y="1821520"/>
            <a:ext cx="1458747" cy="135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374605" y="1830742"/>
            <a:ext cx="2950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인텔</a:t>
            </a:r>
            <a:r>
              <a:rPr lang="en-US" altLang="ko-KR" sz="1200" dirty="0"/>
              <a:t> CPU</a:t>
            </a:r>
            <a:r>
              <a:rPr lang="ko-KR" altLang="en-US" sz="1200" dirty="0"/>
              <a:t>를 가진 </a:t>
            </a:r>
            <a:r>
              <a:rPr lang="ko-KR" altLang="en-US" sz="1200" dirty="0" err="1"/>
              <a:t>리눅스</a:t>
            </a:r>
            <a:r>
              <a:rPr lang="ko-KR" altLang="en-US" sz="1200" dirty="0"/>
              <a:t> 환경에서 개발</a:t>
            </a:r>
          </a:p>
        </p:txBody>
      </p:sp>
      <p:cxnSp>
        <p:nvCxnSpPr>
          <p:cNvPr id="11" name="직선 화살표 연결선 10"/>
          <p:cNvCxnSpPr>
            <a:stCxn id="10" idx="0"/>
            <a:endCxn id="32" idx="2"/>
          </p:cNvCxnSpPr>
          <p:nvPr/>
        </p:nvCxnSpPr>
        <p:spPr>
          <a:xfrm>
            <a:off x="2999785" y="2495176"/>
            <a:ext cx="569939" cy="2115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한쪽 모서리가 잘린 사각형 31"/>
          <p:cNvSpPr/>
          <p:nvPr/>
        </p:nvSpPr>
        <p:spPr>
          <a:xfrm>
            <a:off x="3569724" y="2211613"/>
            <a:ext cx="766176" cy="571356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기계어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한쪽 모서리가 잘린 사각형 9"/>
          <p:cNvSpPr/>
          <p:nvPr/>
        </p:nvSpPr>
        <p:spPr>
          <a:xfrm>
            <a:off x="1925138" y="2209424"/>
            <a:ext cx="1074647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C/C++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프로그램</a:t>
            </a:r>
          </a:p>
        </p:txBody>
      </p:sp>
      <p:sp>
        <p:nvSpPr>
          <p:cNvPr id="9" name="자유형 8"/>
          <p:cNvSpPr/>
          <p:nvPr/>
        </p:nvSpPr>
        <p:spPr>
          <a:xfrm>
            <a:off x="3482333" y="2805289"/>
            <a:ext cx="474423" cy="1388533"/>
          </a:xfrm>
          <a:custGeom>
            <a:avLst/>
            <a:gdLst>
              <a:gd name="connsiteX0" fmla="*/ 474423 w 474423"/>
              <a:gd name="connsiteY0" fmla="*/ 0 h 1388533"/>
              <a:gd name="connsiteX1" fmla="*/ 22867 w 474423"/>
              <a:gd name="connsiteY1" fmla="*/ 722489 h 1388533"/>
              <a:gd name="connsiteX2" fmla="*/ 107534 w 474423"/>
              <a:gd name="connsiteY2" fmla="*/ 1388533 h 13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423" h="1388533">
                <a:moveTo>
                  <a:pt x="474423" y="0"/>
                </a:moveTo>
                <a:cubicBezTo>
                  <a:pt x="279219" y="245533"/>
                  <a:pt x="84015" y="491067"/>
                  <a:pt x="22867" y="722489"/>
                </a:cubicBezTo>
                <a:cubicBezTo>
                  <a:pt x="-38281" y="953911"/>
                  <a:pt x="34626" y="1171222"/>
                  <a:pt x="107534" y="1388533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1" idx="3"/>
            <a:endCxn id="10" idx="2"/>
          </p:cNvCxnSpPr>
          <p:nvPr/>
        </p:nvCxnSpPr>
        <p:spPr>
          <a:xfrm flipV="1">
            <a:off x="1669519" y="2495176"/>
            <a:ext cx="255619" cy="2115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9785" y="2282805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컴파일 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1839">
            <a:off x="6196955" y="4139349"/>
            <a:ext cx="1257078" cy="848528"/>
          </a:xfrm>
          <a:prstGeom prst="rect">
            <a:avLst/>
          </a:prstGeom>
        </p:spPr>
      </p:pic>
      <p:sp>
        <p:nvSpPr>
          <p:cNvPr id="34" name="자유형 33"/>
          <p:cNvSpPr/>
          <p:nvPr/>
        </p:nvSpPr>
        <p:spPr>
          <a:xfrm>
            <a:off x="4019172" y="2791543"/>
            <a:ext cx="2247324" cy="1402279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셈 기호 34"/>
          <p:cNvSpPr/>
          <p:nvPr/>
        </p:nvSpPr>
        <p:spPr>
          <a:xfrm>
            <a:off x="5144993" y="3674127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266496" y="5148649"/>
            <a:ext cx="169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임베디드</a:t>
            </a:r>
            <a:r>
              <a:rPr lang="ko-KR" altLang="en-US" sz="1400" dirty="0"/>
              <a:t> 컴퓨터 </a:t>
            </a:r>
            <a:r>
              <a:rPr lang="en-US" altLang="ko-KR" sz="1400" dirty="0"/>
              <a:t>+ </a:t>
            </a:r>
            <a:r>
              <a:rPr lang="ko-KR" altLang="en-US" sz="1400" dirty="0" err="1"/>
              <a:t>리눅스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967815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410" y="1261901"/>
            <a:ext cx="1335264" cy="1397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801" y="3810966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플랫폼 독립성</a:t>
            </a:r>
            <a:r>
              <a:rPr lang="en-US" altLang="ko-KR" dirty="0"/>
              <a:t>, WORA</a:t>
            </a:r>
            <a:endParaRPr lang="ko-KR" altLang="en-US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992219" y="5095419"/>
            <a:ext cx="194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인텔 </a:t>
            </a:r>
            <a:r>
              <a:rPr lang="en-US" altLang="ko-KR" sz="1400" dirty="0"/>
              <a:t>CPU + </a:t>
            </a:r>
            <a:r>
              <a:rPr lang="ko-KR" altLang="en-US" sz="1400" dirty="0" err="1"/>
              <a:t>리눅스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95943" y="5544473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Apple </a:t>
            </a:r>
            <a:r>
              <a:rPr lang="ko-KR" altLang="en-US" sz="1400" dirty="0"/>
              <a:t>사의 </a:t>
            </a:r>
            <a:r>
              <a:rPr lang="en-US" altLang="ko-KR" sz="1400" dirty="0"/>
              <a:t>MAC PC</a:t>
            </a:r>
            <a:endParaRPr lang="ko-KR" altLang="en-US" sz="1400" dirty="0"/>
          </a:p>
        </p:txBody>
      </p:sp>
      <p:sp>
        <p:nvSpPr>
          <p:cNvPr id="25" name="자유형 24"/>
          <p:cNvSpPr/>
          <p:nvPr/>
        </p:nvSpPr>
        <p:spPr>
          <a:xfrm>
            <a:off x="3107440" y="2358605"/>
            <a:ext cx="2045109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5172214" y="2388101"/>
            <a:ext cx="1138140" cy="1604949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790017" y="329543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64110" y="3081122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42495" y="307836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926" y="1766671"/>
            <a:ext cx="1485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solidFill>
                  <a:srgbClr val="0070C0"/>
                </a:solidFill>
              </a:rPr>
              <a:t>Write Once 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527" y="2868418"/>
            <a:ext cx="1736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solidFill>
                  <a:srgbClr val="0070C0"/>
                </a:solidFill>
              </a:rPr>
              <a:t>Run Anywhere!!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9703" y="4724196"/>
            <a:ext cx="144757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56953" y="5140682"/>
            <a:ext cx="146447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53945" y="4787111"/>
            <a:ext cx="138696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24524" y="5175141"/>
            <a:ext cx="143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인텔 </a:t>
            </a:r>
            <a:r>
              <a:rPr lang="en-US" altLang="ko-KR" sz="1400" dirty="0"/>
              <a:t>CPU + </a:t>
            </a:r>
          </a:p>
          <a:p>
            <a:r>
              <a:rPr lang="ko-KR" altLang="en-US" sz="1400" dirty="0"/>
              <a:t>윈도우 노트북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576" y="3724065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504" y="3623847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직선 화살표 연결선 32"/>
          <p:cNvCxnSpPr>
            <a:stCxn id="35" idx="0"/>
            <a:endCxn id="34" idx="2"/>
          </p:cNvCxnSpPr>
          <p:nvPr/>
        </p:nvCxnSpPr>
        <p:spPr>
          <a:xfrm flipV="1">
            <a:off x="4375409" y="2064007"/>
            <a:ext cx="416486" cy="92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한쪽 모서리가 잘린 사각형 33"/>
          <p:cNvSpPr/>
          <p:nvPr/>
        </p:nvSpPr>
        <p:spPr>
          <a:xfrm>
            <a:off x="4791895" y="1778329"/>
            <a:ext cx="766176" cy="571356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바이트코드</a:t>
            </a:r>
          </a:p>
        </p:txBody>
      </p:sp>
      <p:sp>
        <p:nvSpPr>
          <p:cNvPr id="35" name="한쪽 모서리가 잘린 사각형 34"/>
          <p:cNvSpPr/>
          <p:nvPr/>
        </p:nvSpPr>
        <p:spPr>
          <a:xfrm>
            <a:off x="3300762" y="1787487"/>
            <a:ext cx="1074647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자바 응용프로그램</a:t>
            </a:r>
          </a:p>
        </p:txBody>
      </p:sp>
      <p:cxnSp>
        <p:nvCxnSpPr>
          <p:cNvPr id="36" name="직선 화살표 연결선 35"/>
          <p:cNvCxnSpPr>
            <a:endCxn id="35" idx="2"/>
          </p:cNvCxnSpPr>
          <p:nvPr/>
        </p:nvCxnSpPr>
        <p:spPr>
          <a:xfrm flipV="1">
            <a:off x="3034308" y="2073239"/>
            <a:ext cx="266454" cy="17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자유형 36"/>
          <p:cNvSpPr/>
          <p:nvPr/>
        </p:nvSpPr>
        <p:spPr>
          <a:xfrm>
            <a:off x="4657321" y="2394837"/>
            <a:ext cx="474423" cy="1388533"/>
          </a:xfrm>
          <a:custGeom>
            <a:avLst/>
            <a:gdLst>
              <a:gd name="connsiteX0" fmla="*/ 474423 w 474423"/>
              <a:gd name="connsiteY0" fmla="*/ 0 h 1388533"/>
              <a:gd name="connsiteX1" fmla="*/ 22867 w 474423"/>
              <a:gd name="connsiteY1" fmla="*/ 722489 h 1388533"/>
              <a:gd name="connsiteX2" fmla="*/ 107534 w 474423"/>
              <a:gd name="connsiteY2" fmla="*/ 1388533 h 13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423" h="1388533">
                <a:moveTo>
                  <a:pt x="474423" y="0"/>
                </a:moveTo>
                <a:cubicBezTo>
                  <a:pt x="279219" y="245533"/>
                  <a:pt x="84015" y="491067"/>
                  <a:pt x="22867" y="722489"/>
                </a:cubicBezTo>
                <a:cubicBezTo>
                  <a:pt x="-38281" y="953911"/>
                  <a:pt x="34626" y="1171222"/>
                  <a:pt x="107534" y="1388533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1839">
            <a:off x="7355052" y="3718443"/>
            <a:ext cx="1257078" cy="848528"/>
          </a:xfrm>
          <a:prstGeom prst="rect">
            <a:avLst/>
          </a:prstGeom>
        </p:spPr>
      </p:pic>
      <p:sp>
        <p:nvSpPr>
          <p:cNvPr id="39" name="자유형 38"/>
          <p:cNvSpPr/>
          <p:nvPr/>
        </p:nvSpPr>
        <p:spPr>
          <a:xfrm>
            <a:off x="5177269" y="2370637"/>
            <a:ext cx="2247324" cy="1402279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424593" y="5141586"/>
            <a:ext cx="169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임베디드</a:t>
            </a:r>
            <a:r>
              <a:rPr lang="ko-KR" altLang="en-US" sz="1400" dirty="0"/>
              <a:t> 컴퓨터 </a:t>
            </a:r>
            <a:r>
              <a:rPr lang="en-US" altLang="ko-KR" sz="1400" dirty="0"/>
              <a:t>+ </a:t>
            </a:r>
            <a:r>
              <a:rPr lang="ko-KR" altLang="en-US" sz="1400" dirty="0" err="1"/>
              <a:t>리눅스</a:t>
            </a:r>
            <a:endParaRPr lang="en-US" altLang="ko-KR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7487539" y="4742998"/>
            <a:ext cx="138696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047696" y="3061018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533134" y="2088391"/>
            <a:ext cx="1260608" cy="612934"/>
          </a:xfrm>
          <a:prstGeom prst="wedgeRoundRectCallout">
            <a:avLst>
              <a:gd name="adj1" fmla="val -102511"/>
              <a:gd name="adj2" fmla="val 1124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자바 가상 기계가 설치된 </a:t>
            </a:r>
            <a:r>
              <a:rPr lang="ko-KR" altLang="en-US" sz="1000"/>
              <a:t>모든 컴퓨터에서 실행됨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12969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바이트 코드와 자바 가상 기계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바이트</a:t>
            </a:r>
            <a:r>
              <a:rPr lang="en-US" altLang="ko-KR" dirty="0"/>
              <a:t> </a:t>
            </a:r>
            <a:r>
              <a:rPr lang="ko-KR" altLang="en-US" dirty="0"/>
              <a:t>코드</a:t>
            </a:r>
            <a:endParaRPr lang="en-US" altLang="ko-KR" dirty="0"/>
          </a:p>
          <a:p>
            <a:pPr lvl="1"/>
            <a:r>
              <a:rPr lang="ko-KR" altLang="en-US" dirty="0"/>
              <a:t>자바 가상 기계에서 실행 가능한 바이너리 코드</a:t>
            </a:r>
            <a:endParaRPr lang="en-US" altLang="ko-KR" dirty="0"/>
          </a:p>
          <a:p>
            <a:pPr lvl="2"/>
            <a:r>
              <a:rPr lang="ko-KR" altLang="en-US" dirty="0"/>
              <a:t>바이트 코드는 컴퓨터 </a:t>
            </a:r>
            <a:r>
              <a:rPr lang="en-US" altLang="ko-KR" dirty="0"/>
              <a:t>CPU</a:t>
            </a:r>
            <a:r>
              <a:rPr lang="ko-KR" altLang="en-US" dirty="0"/>
              <a:t>에 의해 직접 실행되지 않음</a:t>
            </a:r>
            <a:endParaRPr lang="en-US" altLang="ko-KR" dirty="0"/>
          </a:p>
          <a:p>
            <a:pPr lvl="2"/>
            <a:r>
              <a:rPr lang="ko-KR" altLang="en-US" dirty="0"/>
              <a:t>자바 가상 기계가 작동 중인 플랫폼에서 실행</a:t>
            </a:r>
            <a:endParaRPr lang="en-US" altLang="ko-KR" dirty="0"/>
          </a:p>
          <a:p>
            <a:pPr lvl="2"/>
            <a:r>
              <a:rPr lang="ko-KR" altLang="en-US" dirty="0"/>
              <a:t>자바 가상 기계가 인터프리터 방식으로 바이트 코드 해석</a:t>
            </a:r>
            <a:endParaRPr lang="en-US" altLang="ko-KR" dirty="0"/>
          </a:p>
          <a:p>
            <a:pPr lvl="1"/>
            <a:r>
              <a:rPr lang="ko-KR" altLang="en-US" dirty="0"/>
              <a:t>클래스 파일</a:t>
            </a:r>
            <a:r>
              <a:rPr lang="en-US" altLang="ko-KR" dirty="0"/>
              <a:t>(.class)</a:t>
            </a:r>
            <a:r>
              <a:rPr lang="ko-KR" altLang="en-US" dirty="0"/>
              <a:t>에 저장</a:t>
            </a:r>
            <a:endParaRPr lang="en-US" altLang="ko-KR" dirty="0"/>
          </a:p>
          <a:p>
            <a:r>
              <a:rPr lang="ko-KR" altLang="en-US" dirty="0"/>
              <a:t>자바 가상 기계</a:t>
            </a:r>
            <a:r>
              <a:rPr lang="en-US" altLang="ko-KR" dirty="0"/>
              <a:t>(JVM : Java Virtual Machine)</a:t>
            </a:r>
          </a:p>
          <a:p>
            <a:pPr lvl="1"/>
            <a:r>
              <a:rPr lang="ko-KR" altLang="en-US" dirty="0"/>
              <a:t>동일한 자바 실행 환경 제공</a:t>
            </a:r>
            <a:endParaRPr lang="en-US" altLang="ko-KR" dirty="0"/>
          </a:p>
          <a:p>
            <a:pPr lvl="2"/>
            <a:r>
              <a:rPr lang="ko-KR" altLang="en-US" dirty="0"/>
              <a:t>각기 다른 플랫폼에 설치</a:t>
            </a:r>
            <a:endParaRPr lang="en-US" altLang="ko-KR" dirty="0"/>
          </a:p>
          <a:p>
            <a:pPr lvl="1"/>
            <a:r>
              <a:rPr lang="ko-KR" altLang="en-US" dirty="0"/>
              <a:t>자바 가상 기계 자체는 플랫폼에 종속적</a:t>
            </a:r>
            <a:endParaRPr lang="en-US" altLang="ko-KR" dirty="0"/>
          </a:p>
          <a:p>
            <a:pPr lvl="2"/>
            <a:r>
              <a:rPr lang="ko-KR" altLang="en-US" dirty="0"/>
              <a:t>자바 가상 기계는 플랫폼마다 각각 작성됨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err="1"/>
              <a:t>리눅스에서</a:t>
            </a:r>
            <a:r>
              <a:rPr lang="ko-KR" altLang="en-US" dirty="0"/>
              <a:t> 작동하는 자바 가상 기계는 윈도우에서 작동하지 않음</a:t>
            </a:r>
            <a:endParaRPr lang="en-US" altLang="ko-KR" dirty="0"/>
          </a:p>
          <a:p>
            <a:pPr lvl="1"/>
            <a:r>
              <a:rPr lang="ko-KR" altLang="en-US" dirty="0"/>
              <a:t>자바 가상 기계 개발 및</a:t>
            </a:r>
            <a:r>
              <a:rPr lang="en-US" altLang="ko-KR" dirty="0"/>
              <a:t> </a:t>
            </a:r>
            <a:r>
              <a:rPr lang="ko-KR" altLang="en-US" dirty="0"/>
              <a:t>공급</a:t>
            </a:r>
            <a:endParaRPr lang="en-US" altLang="ko-KR" dirty="0"/>
          </a:p>
          <a:p>
            <a:pPr lvl="2"/>
            <a:r>
              <a:rPr lang="ko-KR" altLang="en-US" dirty="0"/>
              <a:t>자바 개발사인 오라클</a:t>
            </a:r>
            <a:r>
              <a:rPr lang="en-US" altLang="ko-KR" dirty="0"/>
              <a:t>, IBM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자바 응용프로그램 실행</a:t>
            </a:r>
            <a:endParaRPr lang="en-US" altLang="ko-KR" dirty="0"/>
          </a:p>
          <a:p>
            <a:pPr lvl="1"/>
            <a:r>
              <a:rPr lang="ko-KR" altLang="en-US" dirty="0"/>
              <a:t>자바 가상 기계가 응용프로그램을 구성하는 클래스 파일</a:t>
            </a:r>
            <a:r>
              <a:rPr lang="en-US" altLang="ko-KR" dirty="0"/>
              <a:t>(.class)</a:t>
            </a:r>
            <a:r>
              <a:rPr lang="ko-KR" altLang="en-US" dirty="0"/>
              <a:t>의 바이트 코드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7627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3063</TotalTime>
  <Words>2519</Words>
  <Application>Microsoft Office PowerPoint</Application>
  <PresentationFormat>화면 슬라이드 쇼(4:3)</PresentationFormat>
  <Paragraphs>508</Paragraphs>
  <Slides>42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프로그래밍 언어</vt:lpstr>
      <vt:lpstr>프로그래밍 언어의 진화</vt:lpstr>
      <vt:lpstr>컴파일</vt:lpstr>
      <vt:lpstr>자바의 태동</vt:lpstr>
      <vt:lpstr>WORA</vt:lpstr>
      <vt:lpstr>플랫폼 종속성(platform dependency)</vt:lpstr>
      <vt:lpstr>자바의 플랫폼 독립성, WORA</vt:lpstr>
      <vt:lpstr>바이트 코드와 자바 가상 기계</vt:lpstr>
      <vt:lpstr>C/C++ 프로그램의 개발 및 실행 환경</vt:lpstr>
      <vt:lpstr>자바의 개발 및 실행 환경</vt:lpstr>
      <vt:lpstr>자바와 C/C++의 실행 환경 차이</vt:lpstr>
      <vt:lpstr>Tip: 자바와 C/C++실행 환경 및 과정</vt:lpstr>
      <vt:lpstr>자바의 배포판 종류</vt:lpstr>
      <vt:lpstr>Java SE 구성</vt:lpstr>
      <vt:lpstr>JDK와 JRE</vt:lpstr>
      <vt:lpstr>JDK 설치 후 디렉터리 구조</vt:lpstr>
      <vt:lpstr>자바 API</vt:lpstr>
      <vt:lpstr>Java 9부터 시작된 모듈 프로그래밍</vt:lpstr>
      <vt:lpstr>자바에서 제공하는 전체 모듈 리스트(Java SE)</vt:lpstr>
      <vt:lpstr>자바 온라인 API 문서</vt:lpstr>
      <vt:lpstr>자바 통합 개발 환경–이클립스(Eclipse)</vt:lpstr>
      <vt:lpstr>자바 프로그램 개발</vt:lpstr>
      <vt:lpstr>PowerPoint 프레젠테이션</vt:lpstr>
      <vt:lpstr>자바 소스 편집</vt:lpstr>
      <vt:lpstr>자바 소스 컴파일 및 실행</vt:lpstr>
      <vt:lpstr>이클립스 실행</vt:lpstr>
      <vt:lpstr>이클립스의 사용자 인터페이스</vt:lpstr>
      <vt:lpstr>프로젝트 생성</vt:lpstr>
      <vt:lpstr>프로젝트 생성</vt:lpstr>
      <vt:lpstr>PowerPoint 프레젠테이션</vt:lpstr>
      <vt:lpstr>클래스 생성</vt:lpstr>
      <vt:lpstr>생성된 자바 소스</vt:lpstr>
      <vt:lpstr>소스 편집과 컴파일 및 실행</vt:lpstr>
      <vt:lpstr>자바 언어의 전 세계적인 활용도</vt:lpstr>
      <vt:lpstr>자바 응용의 종류 : 데스크톱 응용프로그램</vt:lpstr>
      <vt:lpstr>자바 응용의 종류 : 서블릿 응용프로그램</vt:lpstr>
      <vt:lpstr>자바 모바일 응용 : 안드로이드 앱</vt:lpstr>
      <vt:lpstr>자바의 특성(1)</vt:lpstr>
      <vt:lpstr>소스 파일과 클래스, 클래스 파일의 관계</vt:lpstr>
      <vt:lpstr>자바의 특징(2)</vt:lpstr>
      <vt:lpstr>자바의 특징(3)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hyewoo@kakao.com</cp:lastModifiedBy>
  <cp:revision>147</cp:revision>
  <dcterms:created xsi:type="dcterms:W3CDTF">2011-08-27T14:53:28Z</dcterms:created>
  <dcterms:modified xsi:type="dcterms:W3CDTF">2021-09-01T17:17:41Z</dcterms:modified>
</cp:coreProperties>
</file>